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7"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21" r:id="rId25"/>
    <p:sldId id="322" r:id="rId26"/>
    <p:sldId id="323" r:id="rId27"/>
    <p:sldId id="325" r:id="rId28"/>
    <p:sldId id="324" r:id="rId29"/>
    <p:sldId id="326" r:id="rId30"/>
    <p:sldId id="327" r:id="rId31"/>
    <p:sldId id="328" r:id="rId32"/>
    <p:sldId id="329" r:id="rId33"/>
    <p:sldId id="330" r:id="rId34"/>
    <p:sldId id="331" r:id="rId35"/>
    <p:sldId id="332" r:id="rId36"/>
    <p:sldId id="333" r:id="rId37"/>
    <p:sldId id="334" r:id="rId38"/>
    <p:sldId id="276"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380" r:id="rId85"/>
    <p:sldId id="381" r:id="rId86"/>
    <p:sldId id="382" r:id="rId87"/>
    <p:sldId id="383" r:id="rId88"/>
    <p:sldId id="384" r:id="rId89"/>
    <p:sldId id="385" r:id="rId90"/>
    <p:sldId id="386" r:id="rId91"/>
    <p:sldId id="387" r:id="rId92"/>
    <p:sldId id="304" r:id="rId93"/>
    <p:sldId id="305" r:id="rId94"/>
    <p:sldId id="306" r:id="rId95"/>
    <p:sldId id="307" r:id="rId96"/>
    <p:sldId id="308" r:id="rId97"/>
    <p:sldId id="309" r:id="rId98"/>
    <p:sldId id="310" r:id="rId99"/>
    <p:sldId id="311" r:id="rId100"/>
    <p:sldId id="312" r:id="rId101"/>
    <p:sldId id="313" r:id="rId102"/>
    <p:sldId id="314" r:id="rId103"/>
    <p:sldId id="315" r:id="rId104"/>
    <p:sldId id="316" r:id="rId105"/>
    <p:sldId id="317" r:id="rId106"/>
    <p:sldId id="318" r:id="rId107"/>
    <p:sldId id="319" r:id="rId108"/>
    <p:sldId id="257" r:id="rId109"/>
    <p:sldId id="272" r:id="rId110"/>
    <p:sldId id="273" r:id="rId111"/>
    <p:sldId id="278" r:id="rId112"/>
    <p:sldId id="279" r:id="rId113"/>
    <p:sldId id="265" r:id="rId114"/>
    <p:sldId id="280" r:id="rId115"/>
    <p:sldId id="281" r:id="rId116"/>
    <p:sldId id="282" r:id="rId117"/>
    <p:sldId id="283" r:id="rId118"/>
    <p:sldId id="284" r:id="rId119"/>
    <p:sldId id="285" r:id="rId120"/>
    <p:sldId id="258" r:id="rId121"/>
    <p:sldId id="260" r:id="rId122"/>
    <p:sldId id="266" r:id="rId123"/>
    <p:sldId id="259" r:id="rId124"/>
    <p:sldId id="274" r:id="rId125"/>
    <p:sldId id="275" r:id="rId126"/>
    <p:sldId id="267" r:id="rId127"/>
    <p:sldId id="261" r:id="rId128"/>
    <p:sldId id="268" r:id="rId129"/>
    <p:sldId id="264" r:id="rId130"/>
    <p:sldId id="269" r:id="rId131"/>
    <p:sldId id="262" r:id="rId132"/>
    <p:sldId id="270" r:id="rId133"/>
    <p:sldId id="263" r:id="rId134"/>
    <p:sldId id="271"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7082F-02B7-4DB9-B140-ADB10F1FE5C3}" v="3" dt="2024-12-03T13:23:44.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D75-E8B5-5BF7-59B5-AD94021E9A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E838E0-6B8F-3930-2DFE-1AF7E08567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DD7999-51C3-B25D-2FFE-8B4158EA38FA}"/>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5" name="Footer Placeholder 4">
            <a:extLst>
              <a:ext uri="{FF2B5EF4-FFF2-40B4-BE49-F238E27FC236}">
                <a16:creationId xmlns:a16="http://schemas.microsoft.com/office/drawing/2014/main" id="{4CA02871-F2E3-E161-8725-4B62A8CC7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42516-D9AC-1375-4977-FA77A42C27A0}"/>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237122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1BE2-94D7-1414-5346-3C3083CB3F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6FAFA2-E25B-086F-7A21-B6524A9169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A25A02-AB18-15E3-70E7-094AF09BE85F}"/>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5" name="Footer Placeholder 4">
            <a:extLst>
              <a:ext uri="{FF2B5EF4-FFF2-40B4-BE49-F238E27FC236}">
                <a16:creationId xmlns:a16="http://schemas.microsoft.com/office/drawing/2014/main" id="{961DB21C-3282-4825-400F-368A0B7581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73B8-C38A-FF0A-B80B-7D613A627E39}"/>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269481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4247E-0B5C-6996-6BDF-C0145F186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9454AC-4E13-901C-E762-5447C69D01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10360-838C-8C8E-1C57-A7E1A2ACC65D}"/>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5" name="Footer Placeholder 4">
            <a:extLst>
              <a:ext uri="{FF2B5EF4-FFF2-40B4-BE49-F238E27FC236}">
                <a16:creationId xmlns:a16="http://schemas.microsoft.com/office/drawing/2014/main" id="{E5465BCB-3D54-1398-197D-8AAB13BF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97CF3-D92D-FD7A-995D-D608D6F2E507}"/>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289247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E999-A767-B5FB-FDA4-31EA56EDE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830EBA-65A6-F01E-CF24-1AB3401372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1C2CD-E4D0-1220-20B5-474C8F10DA7C}"/>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5" name="Footer Placeholder 4">
            <a:extLst>
              <a:ext uri="{FF2B5EF4-FFF2-40B4-BE49-F238E27FC236}">
                <a16:creationId xmlns:a16="http://schemas.microsoft.com/office/drawing/2014/main" id="{B28C4A40-9EAB-053C-E638-17CC83A3D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A14EC-8A01-5B6E-A8CF-E0FDAE5CED85}"/>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47914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C812-896E-C0D2-21B6-3EA0D8D777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A0F9FD-B4A4-78D4-C9FD-4E2FE1B2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F3E475-8E7B-46DC-247F-E0BA8B63B9E5}"/>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5" name="Footer Placeholder 4">
            <a:extLst>
              <a:ext uri="{FF2B5EF4-FFF2-40B4-BE49-F238E27FC236}">
                <a16:creationId xmlns:a16="http://schemas.microsoft.com/office/drawing/2014/main" id="{C1AE1163-59C6-4C6D-4FD2-12BB4855B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256D5-2FD1-31B3-4499-DA2E6C33CDE6}"/>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322762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BC53-921F-BD7B-E062-7DD2747AA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52D5A-4C35-7142-7723-47F42AE1A3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04C3AA-6289-BC7B-3213-202EAC37B2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254A15-337F-6ED4-6ECD-180C333BC5C8}"/>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6" name="Footer Placeholder 5">
            <a:extLst>
              <a:ext uri="{FF2B5EF4-FFF2-40B4-BE49-F238E27FC236}">
                <a16:creationId xmlns:a16="http://schemas.microsoft.com/office/drawing/2014/main" id="{9549D4B6-B772-AA6D-6AED-2AFA023349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09205-3093-DF23-4598-F553DEFFF4DA}"/>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2080500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EE6E-8174-C207-3CA7-1742E15F9E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88CDC1-4086-F70E-5F4A-A931EDA7A6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BE419B-39D7-48A8-4AD6-B9DD55D18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D02900-76CB-0141-D4DD-A6DB5DE25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702766-6D7D-87F9-D4AE-09548DF5F4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6C782-1562-7EBE-262A-3636F35458FE}"/>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8" name="Footer Placeholder 7">
            <a:extLst>
              <a:ext uri="{FF2B5EF4-FFF2-40B4-BE49-F238E27FC236}">
                <a16:creationId xmlns:a16="http://schemas.microsoft.com/office/drawing/2014/main" id="{374C3CA4-18CB-731B-2C42-D55DF2ECEA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A8BED-7902-0428-EEE8-59E3C32CDF2A}"/>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336627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3547-27C3-515D-AF7C-995A818A11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A794A-2582-9917-4B58-8A5231C2EDCA}"/>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4" name="Footer Placeholder 3">
            <a:extLst>
              <a:ext uri="{FF2B5EF4-FFF2-40B4-BE49-F238E27FC236}">
                <a16:creationId xmlns:a16="http://schemas.microsoft.com/office/drawing/2014/main" id="{F5FB249D-D004-FBBA-DBB0-797B7251BB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4B4C55-357D-54CC-FE71-7AF9F3184045}"/>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2418319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EB10A-9B5B-7A97-EF84-B917D5B1ED07}"/>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3" name="Footer Placeholder 2">
            <a:extLst>
              <a:ext uri="{FF2B5EF4-FFF2-40B4-BE49-F238E27FC236}">
                <a16:creationId xmlns:a16="http://schemas.microsoft.com/office/drawing/2014/main" id="{41BECAC6-0F95-E472-2D12-FE3F13D5A8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0CC20B-6EAE-226A-6AE4-89556179AD9F}"/>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191102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AC54-2772-2198-827D-85228F18C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6A342F-AE90-6C0C-C8B3-C3C85283AB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6CBFA-F88A-4EA4-3EBF-59FC4E0C1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8E0DE-DEDD-3904-002C-BDDEB2B284CA}"/>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6" name="Footer Placeholder 5">
            <a:extLst>
              <a:ext uri="{FF2B5EF4-FFF2-40B4-BE49-F238E27FC236}">
                <a16:creationId xmlns:a16="http://schemas.microsoft.com/office/drawing/2014/main" id="{6EB02BEF-C17F-E5BC-E35D-9FC8BB017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7D287-0376-DCC5-F4B0-3C340FB69B2C}"/>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362134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AED5-B457-B4B3-47B4-D8CDEB838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0C983-AD5B-AA05-27EC-016975262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2D26F6-4E17-6DAD-91CF-8B9C27E968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4CDE4-5C86-8EDD-4EC7-212C3D3075FB}"/>
              </a:ext>
            </a:extLst>
          </p:cNvPr>
          <p:cNvSpPr>
            <a:spLocks noGrp="1"/>
          </p:cNvSpPr>
          <p:nvPr>
            <p:ph type="dt" sz="half" idx="10"/>
          </p:nvPr>
        </p:nvSpPr>
        <p:spPr/>
        <p:txBody>
          <a:bodyPr/>
          <a:lstStyle/>
          <a:p>
            <a:fld id="{42362C0F-E2FB-4FD1-B97A-D5CC175DF960}" type="datetimeFigureOut">
              <a:rPr lang="en-US" smtClean="0"/>
              <a:t>12/9/2024</a:t>
            </a:fld>
            <a:endParaRPr lang="en-US"/>
          </a:p>
        </p:txBody>
      </p:sp>
      <p:sp>
        <p:nvSpPr>
          <p:cNvPr id="6" name="Footer Placeholder 5">
            <a:extLst>
              <a:ext uri="{FF2B5EF4-FFF2-40B4-BE49-F238E27FC236}">
                <a16:creationId xmlns:a16="http://schemas.microsoft.com/office/drawing/2014/main" id="{0A328D92-8077-1D0C-57E6-D2CE59780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9FE80-DCC3-F503-D33D-F0C778A4FB2E}"/>
              </a:ext>
            </a:extLst>
          </p:cNvPr>
          <p:cNvSpPr>
            <a:spLocks noGrp="1"/>
          </p:cNvSpPr>
          <p:nvPr>
            <p:ph type="sldNum" sz="quarter" idx="12"/>
          </p:nvPr>
        </p:nvSpPr>
        <p:spPr/>
        <p:txBody>
          <a:bodyPr/>
          <a:lstStyle/>
          <a:p>
            <a:fld id="{5B079561-DF85-456A-8D9B-F21ADE1776FE}" type="slidenum">
              <a:rPr lang="en-US" smtClean="0"/>
              <a:t>‹#›</a:t>
            </a:fld>
            <a:endParaRPr lang="en-US"/>
          </a:p>
        </p:txBody>
      </p:sp>
    </p:spTree>
    <p:extLst>
      <p:ext uri="{BB962C8B-B14F-4D97-AF65-F5344CB8AC3E}">
        <p14:creationId xmlns:p14="http://schemas.microsoft.com/office/powerpoint/2010/main" val="16373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29FFE-88CE-9F6F-E950-7C34D6427E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6EB8CA-9946-F0BE-3DF3-FB5918CF7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C69F9-B576-9253-A88D-712914B2B6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362C0F-E2FB-4FD1-B97A-D5CC175DF960}" type="datetimeFigureOut">
              <a:rPr lang="en-US" smtClean="0"/>
              <a:t>12/9/2024</a:t>
            </a:fld>
            <a:endParaRPr lang="en-US"/>
          </a:p>
        </p:txBody>
      </p:sp>
      <p:sp>
        <p:nvSpPr>
          <p:cNvPr id="5" name="Footer Placeholder 4">
            <a:extLst>
              <a:ext uri="{FF2B5EF4-FFF2-40B4-BE49-F238E27FC236}">
                <a16:creationId xmlns:a16="http://schemas.microsoft.com/office/drawing/2014/main" id="{1BD5283F-C4D2-5F9A-3BF9-FBF7ECCE7E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A4B1ADE-28D4-BBCF-019B-C916B645B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079561-DF85-456A-8D9B-F21ADE1776FE}" type="slidenum">
              <a:rPr lang="en-US" smtClean="0"/>
              <a:t>‹#›</a:t>
            </a:fld>
            <a:endParaRPr lang="en-US"/>
          </a:p>
        </p:txBody>
      </p:sp>
    </p:spTree>
    <p:extLst>
      <p:ext uri="{BB962C8B-B14F-4D97-AF65-F5344CB8AC3E}">
        <p14:creationId xmlns:p14="http://schemas.microsoft.com/office/powerpoint/2010/main" val="3355286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A44E-6CEF-13D7-9F35-0913543B90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B7EDE00-C439-C1EE-D594-CE4E99CCA89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780D428-4E29-5028-3595-87F32DC6D1B4}"/>
              </a:ext>
            </a:extLst>
          </p:cNvPr>
          <p:cNvPicPr>
            <a:picLocks noChangeAspect="1"/>
          </p:cNvPicPr>
          <p:nvPr/>
        </p:nvPicPr>
        <p:blipFill>
          <a:blip r:embed="rId2"/>
          <a:stretch>
            <a:fillRect/>
          </a:stretch>
        </p:blipFill>
        <p:spPr>
          <a:xfrm>
            <a:off x="254000" y="108662"/>
            <a:ext cx="11694159" cy="6646450"/>
          </a:xfrm>
          <a:prstGeom prst="rect">
            <a:avLst/>
          </a:prstGeom>
        </p:spPr>
      </p:pic>
    </p:spTree>
    <p:extLst>
      <p:ext uri="{BB962C8B-B14F-4D97-AF65-F5344CB8AC3E}">
        <p14:creationId xmlns:p14="http://schemas.microsoft.com/office/powerpoint/2010/main" val="3352769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9C0F86-1034-0BE4-CA46-78D14FC4CC96}"/>
              </a:ext>
            </a:extLst>
          </p:cNvPr>
          <p:cNvPicPr>
            <a:picLocks noGrp="1" noChangeAspect="1"/>
          </p:cNvPicPr>
          <p:nvPr>
            <p:ph idx="1"/>
          </p:nvPr>
        </p:nvPicPr>
        <p:blipFill>
          <a:blip r:embed="rId2"/>
          <a:stretch>
            <a:fillRect/>
          </a:stretch>
        </p:blipFill>
        <p:spPr>
          <a:xfrm>
            <a:off x="1907228" y="643466"/>
            <a:ext cx="8377544" cy="5571067"/>
          </a:xfrm>
          <a:prstGeom prst="rect">
            <a:avLst/>
          </a:prstGeom>
        </p:spPr>
      </p:pic>
    </p:spTree>
    <p:extLst>
      <p:ext uri="{BB962C8B-B14F-4D97-AF65-F5344CB8AC3E}">
        <p14:creationId xmlns:p14="http://schemas.microsoft.com/office/powerpoint/2010/main" val="2736589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CFEFA9-5FFE-08AA-10B1-B5313A780CD6}"/>
              </a:ext>
            </a:extLst>
          </p:cNvPr>
          <p:cNvPicPr>
            <a:picLocks noGrp="1" noChangeAspect="1"/>
          </p:cNvPicPr>
          <p:nvPr>
            <p:ph idx="1"/>
          </p:nvPr>
        </p:nvPicPr>
        <p:blipFill>
          <a:blip r:embed="rId2"/>
          <a:stretch>
            <a:fillRect/>
          </a:stretch>
        </p:blipFill>
        <p:spPr>
          <a:xfrm>
            <a:off x="1244081" y="457200"/>
            <a:ext cx="9703838" cy="5943600"/>
          </a:xfrm>
          <a:prstGeom prst="rect">
            <a:avLst/>
          </a:prstGeom>
        </p:spPr>
      </p:pic>
    </p:spTree>
    <p:extLst>
      <p:ext uri="{BB962C8B-B14F-4D97-AF65-F5344CB8AC3E}">
        <p14:creationId xmlns:p14="http://schemas.microsoft.com/office/powerpoint/2010/main" val="2497759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AD6081-9527-649D-2A1E-484B1A102ABD}"/>
              </a:ext>
            </a:extLst>
          </p:cNvPr>
          <p:cNvPicPr>
            <a:picLocks noGrp="1" noChangeAspect="1"/>
          </p:cNvPicPr>
          <p:nvPr>
            <p:ph idx="1"/>
          </p:nvPr>
        </p:nvPicPr>
        <p:blipFill>
          <a:blip r:embed="rId2"/>
          <a:stretch>
            <a:fillRect/>
          </a:stretch>
        </p:blipFill>
        <p:spPr>
          <a:xfrm>
            <a:off x="859347" y="457200"/>
            <a:ext cx="10473306" cy="5943600"/>
          </a:xfrm>
          <a:prstGeom prst="rect">
            <a:avLst/>
          </a:prstGeom>
        </p:spPr>
      </p:pic>
    </p:spTree>
    <p:extLst>
      <p:ext uri="{BB962C8B-B14F-4D97-AF65-F5344CB8AC3E}">
        <p14:creationId xmlns:p14="http://schemas.microsoft.com/office/powerpoint/2010/main" val="2468049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F832F2-D444-61B8-A917-FAF4017EBE3E}"/>
              </a:ext>
            </a:extLst>
          </p:cNvPr>
          <p:cNvPicPr>
            <a:picLocks noGrp="1" noChangeAspect="1"/>
          </p:cNvPicPr>
          <p:nvPr>
            <p:ph idx="1"/>
          </p:nvPr>
        </p:nvPicPr>
        <p:blipFill>
          <a:blip r:embed="rId2"/>
          <a:stretch>
            <a:fillRect/>
          </a:stretch>
        </p:blipFill>
        <p:spPr>
          <a:xfrm>
            <a:off x="668052" y="457200"/>
            <a:ext cx="10855896" cy="5943600"/>
          </a:xfrm>
          <a:prstGeom prst="rect">
            <a:avLst/>
          </a:prstGeom>
        </p:spPr>
      </p:pic>
    </p:spTree>
    <p:extLst>
      <p:ext uri="{BB962C8B-B14F-4D97-AF65-F5344CB8AC3E}">
        <p14:creationId xmlns:p14="http://schemas.microsoft.com/office/powerpoint/2010/main" val="3902126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45F106-6BC0-10D3-F1BE-4CF7C10DEBA4}"/>
              </a:ext>
            </a:extLst>
          </p:cNvPr>
          <p:cNvPicPr>
            <a:picLocks noGrp="1" noChangeAspect="1"/>
          </p:cNvPicPr>
          <p:nvPr>
            <p:ph idx="1"/>
          </p:nvPr>
        </p:nvPicPr>
        <p:blipFill>
          <a:blip r:embed="rId2"/>
          <a:stretch>
            <a:fillRect/>
          </a:stretch>
        </p:blipFill>
        <p:spPr>
          <a:xfrm>
            <a:off x="1341120" y="457200"/>
            <a:ext cx="9509759" cy="5943600"/>
          </a:xfrm>
          <a:prstGeom prst="rect">
            <a:avLst/>
          </a:prstGeom>
        </p:spPr>
      </p:pic>
    </p:spTree>
    <p:extLst>
      <p:ext uri="{BB962C8B-B14F-4D97-AF65-F5344CB8AC3E}">
        <p14:creationId xmlns:p14="http://schemas.microsoft.com/office/powerpoint/2010/main" val="3214530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F6A275-A127-6E13-3CDA-A2AC259AD823}"/>
              </a:ext>
            </a:extLst>
          </p:cNvPr>
          <p:cNvPicPr>
            <a:picLocks noGrp="1" noChangeAspect="1"/>
          </p:cNvPicPr>
          <p:nvPr>
            <p:ph idx="1"/>
          </p:nvPr>
        </p:nvPicPr>
        <p:blipFill>
          <a:blip r:embed="rId2"/>
          <a:stretch>
            <a:fillRect/>
          </a:stretch>
        </p:blipFill>
        <p:spPr>
          <a:xfrm>
            <a:off x="1488557" y="457200"/>
            <a:ext cx="9214886" cy="5943600"/>
          </a:xfrm>
          <a:prstGeom prst="rect">
            <a:avLst/>
          </a:prstGeom>
        </p:spPr>
      </p:pic>
    </p:spTree>
    <p:extLst>
      <p:ext uri="{BB962C8B-B14F-4D97-AF65-F5344CB8AC3E}">
        <p14:creationId xmlns:p14="http://schemas.microsoft.com/office/powerpoint/2010/main" val="811638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F71F-1C91-266B-5AEF-DDF7367DDABF}"/>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45787B52-D089-0A60-EFF9-08660A014C84}"/>
              </a:ext>
            </a:extLst>
          </p:cNvPr>
          <p:cNvSpPr>
            <a:spLocks noGrp="1"/>
          </p:cNvSpPr>
          <p:nvPr>
            <p:ph idx="1"/>
          </p:nvPr>
        </p:nvSpPr>
        <p:spPr/>
        <p:txBody>
          <a:bodyPr>
            <a:normAutofit fontScale="55000" lnSpcReduction="20000"/>
          </a:bodyPr>
          <a:lstStyle/>
          <a:p>
            <a:pPr marL="0" indent="0">
              <a:buNone/>
            </a:pPr>
            <a:r>
              <a:rPr lang="en-US" dirty="0">
                <a:effectLst/>
                <a:latin typeface="-apple-system"/>
              </a:rPr>
              <a:t>Project Integration Management is one of the ten knowledge areas defined in the </a:t>
            </a:r>
            <a:r>
              <a:rPr lang="en-US" b="1" dirty="0">
                <a:effectLst/>
                <a:latin typeface="-apple-system"/>
              </a:rPr>
              <a:t>PMBOK (Project Management Body of Knowledge)</a:t>
            </a:r>
            <a:r>
              <a:rPr lang="en-US" dirty="0">
                <a:effectLst/>
                <a:latin typeface="-apple-system"/>
              </a:rPr>
              <a:t>. It encompasses processes and activities that integrate all aspects of a project, ensuring that the project components are coordinated effectively to achieve the overall objectives. This involves managing resources, stakeholders, and deliverables to maintain alignment with the project's scope, schedule, and budget.</a:t>
            </a:r>
          </a:p>
          <a:p>
            <a:pPr>
              <a:buFont typeface="+mj-lt"/>
              <a:buAutoNum type="arabicPeriod"/>
            </a:pPr>
            <a:r>
              <a:rPr lang="en-US" b="1" dirty="0">
                <a:effectLst/>
                <a:latin typeface="-apple-system"/>
              </a:rPr>
              <a:t>Ensures Alignment with Objectives</a:t>
            </a:r>
            <a:r>
              <a:rPr lang="en-US" dirty="0">
                <a:effectLst/>
                <a:latin typeface="-apple-system"/>
              </a:rPr>
              <a:t>:</a:t>
            </a:r>
            <a:br>
              <a:rPr lang="en-US" dirty="0">
                <a:effectLst/>
                <a:latin typeface="-apple-system"/>
              </a:rPr>
            </a:br>
            <a:r>
              <a:rPr lang="en-US" dirty="0">
                <a:effectLst/>
                <a:latin typeface="-apple-system"/>
              </a:rPr>
              <a:t>Integration management ensures that all project elements are aligned with the business objectives and project goals, minimizing risks of scope creep and mismanagement.</a:t>
            </a:r>
          </a:p>
          <a:p>
            <a:pPr>
              <a:buFont typeface="+mj-lt"/>
              <a:buAutoNum type="arabicPeriod"/>
            </a:pPr>
            <a:r>
              <a:rPr lang="en-US" b="1" dirty="0">
                <a:effectLst/>
                <a:latin typeface="-apple-system"/>
              </a:rPr>
              <a:t>Facilitates Coordination</a:t>
            </a:r>
            <a:r>
              <a:rPr lang="en-US" dirty="0">
                <a:effectLst/>
                <a:latin typeface="-apple-system"/>
              </a:rPr>
              <a:t>:</a:t>
            </a:r>
            <a:br>
              <a:rPr lang="en-US" dirty="0">
                <a:effectLst/>
                <a:latin typeface="-apple-system"/>
              </a:rPr>
            </a:br>
            <a:r>
              <a:rPr lang="en-US" dirty="0">
                <a:effectLst/>
                <a:latin typeface="-apple-system"/>
              </a:rPr>
              <a:t>By integrating processes, it ensures that different teams and departments work cohesively, reducing redundancies and inefficiencies.</a:t>
            </a:r>
          </a:p>
          <a:p>
            <a:pPr>
              <a:buFont typeface="+mj-lt"/>
              <a:buAutoNum type="arabicPeriod"/>
            </a:pPr>
            <a:r>
              <a:rPr lang="en-US" b="1" dirty="0">
                <a:effectLst/>
                <a:latin typeface="-apple-system"/>
              </a:rPr>
              <a:t>Manages Complexity</a:t>
            </a:r>
            <a:r>
              <a:rPr lang="en-US" dirty="0">
                <a:effectLst/>
                <a:latin typeface="-apple-system"/>
              </a:rPr>
              <a:t>:</a:t>
            </a:r>
            <a:br>
              <a:rPr lang="en-US" dirty="0">
                <a:effectLst/>
                <a:latin typeface="-apple-system"/>
              </a:rPr>
            </a:br>
            <a:r>
              <a:rPr lang="en-US" dirty="0">
                <a:effectLst/>
                <a:latin typeface="-apple-system"/>
              </a:rPr>
              <a:t>In projects with multiple components, integration management simplifies complex interdependencies by creating a unified strategy.</a:t>
            </a:r>
          </a:p>
          <a:p>
            <a:pPr>
              <a:buFont typeface="+mj-lt"/>
              <a:buAutoNum type="arabicPeriod"/>
            </a:pPr>
            <a:r>
              <a:rPr lang="en-US" b="1" dirty="0">
                <a:effectLst/>
                <a:latin typeface="-apple-system"/>
              </a:rPr>
              <a:t>Enables Effective Change Management</a:t>
            </a:r>
            <a:r>
              <a:rPr lang="en-US" dirty="0">
                <a:effectLst/>
                <a:latin typeface="-apple-system"/>
              </a:rPr>
              <a:t>:</a:t>
            </a:r>
            <a:br>
              <a:rPr lang="en-US" dirty="0">
                <a:effectLst/>
                <a:latin typeface="-apple-system"/>
              </a:rPr>
            </a:br>
            <a:r>
              <a:rPr lang="en-US" dirty="0">
                <a:effectLst/>
                <a:latin typeface="-apple-system"/>
              </a:rPr>
              <a:t>The process ensures that all changes are evaluated for their impact on the project and are implemented in a controlled manner.</a:t>
            </a:r>
          </a:p>
          <a:p>
            <a:pPr>
              <a:buFont typeface="+mj-lt"/>
              <a:buAutoNum type="arabicPeriod"/>
            </a:pPr>
            <a:r>
              <a:rPr lang="en-US" b="1" dirty="0">
                <a:effectLst/>
                <a:latin typeface="-apple-system"/>
              </a:rPr>
              <a:t>Optimizes Resources</a:t>
            </a:r>
            <a:r>
              <a:rPr lang="en-US" dirty="0">
                <a:effectLst/>
                <a:latin typeface="-apple-system"/>
              </a:rPr>
              <a:t>:</a:t>
            </a:r>
            <a:br>
              <a:rPr lang="en-US" dirty="0">
                <a:effectLst/>
                <a:latin typeface="-apple-system"/>
              </a:rPr>
            </a:br>
            <a:r>
              <a:rPr lang="en-US" dirty="0">
                <a:effectLst/>
                <a:latin typeface="-apple-system"/>
              </a:rPr>
              <a:t>It ensures that resources (time, budget, and personnel) are allocated effectively and are used to their maximum potential.</a:t>
            </a:r>
          </a:p>
          <a:p>
            <a:pPr>
              <a:buFont typeface="+mj-lt"/>
              <a:buAutoNum type="arabicPeriod"/>
            </a:pPr>
            <a:r>
              <a:rPr lang="en-US" b="1" dirty="0">
                <a:effectLst/>
                <a:latin typeface="-apple-system"/>
              </a:rPr>
              <a:t>Provides a Comprehensive View</a:t>
            </a:r>
            <a:r>
              <a:rPr lang="en-US" dirty="0">
                <a:effectLst/>
                <a:latin typeface="-apple-system"/>
              </a:rPr>
              <a:t>:</a:t>
            </a:r>
            <a:br>
              <a:rPr lang="en-US" dirty="0">
                <a:effectLst/>
                <a:latin typeface="-apple-system"/>
              </a:rPr>
            </a:br>
            <a:r>
              <a:rPr lang="en-US" dirty="0">
                <a:effectLst/>
                <a:latin typeface="-apple-system"/>
              </a:rPr>
              <a:t>Integration management offers a holistic view of the project, helping stakeholders understand its progress and interdependencies.</a:t>
            </a:r>
          </a:p>
        </p:txBody>
      </p:sp>
    </p:spTree>
    <p:extLst>
      <p:ext uri="{BB962C8B-B14F-4D97-AF65-F5344CB8AC3E}">
        <p14:creationId xmlns:p14="http://schemas.microsoft.com/office/powerpoint/2010/main" val="32077598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B369-0424-4F11-544B-702BB9138FF4}"/>
              </a:ext>
            </a:extLst>
          </p:cNvPr>
          <p:cNvSpPr>
            <a:spLocks noGrp="1"/>
          </p:cNvSpPr>
          <p:nvPr>
            <p:ph type="title"/>
          </p:nvPr>
        </p:nvSpPr>
        <p:spPr/>
        <p:txBody>
          <a:bodyPr/>
          <a:lstStyle/>
          <a:p>
            <a:r>
              <a:rPr lang="en-US" dirty="0"/>
              <a:t>PIM</a:t>
            </a:r>
          </a:p>
        </p:txBody>
      </p:sp>
      <p:sp>
        <p:nvSpPr>
          <p:cNvPr id="3" name="Content Placeholder 2">
            <a:extLst>
              <a:ext uri="{FF2B5EF4-FFF2-40B4-BE49-F238E27FC236}">
                <a16:creationId xmlns:a16="http://schemas.microsoft.com/office/drawing/2014/main" id="{01A7EEAD-DC1E-DD56-AF89-E22F86C0620F}"/>
              </a:ext>
            </a:extLst>
          </p:cNvPr>
          <p:cNvSpPr>
            <a:spLocks noGrp="1"/>
          </p:cNvSpPr>
          <p:nvPr>
            <p:ph idx="1"/>
          </p:nvPr>
        </p:nvSpPr>
        <p:spPr/>
        <p:txBody>
          <a:bodyPr>
            <a:normAutofit lnSpcReduction="10000"/>
          </a:bodyPr>
          <a:lstStyle/>
          <a:p>
            <a:pPr marL="0" indent="0">
              <a:buNone/>
            </a:pPr>
            <a:r>
              <a:rPr lang="en-US" b="0" i="0" dirty="0">
                <a:solidFill>
                  <a:srgbClr val="231F20"/>
                </a:solidFill>
                <a:effectLst/>
                <a:latin typeface="Inter"/>
              </a:rPr>
              <a:t>“Project Integration Management includes the processes and activities to identify, define, combine, unify, and coordinate the various processes and project management activities within the Project Management Process Groups.”- A Guide to the Project Management Body of Knowledge (PMBOK 6)  </a:t>
            </a:r>
          </a:p>
          <a:p>
            <a:pPr marL="0" indent="0">
              <a:buNone/>
            </a:pPr>
            <a:r>
              <a:rPr lang="en-US" b="0" i="0" dirty="0">
                <a:solidFill>
                  <a:srgbClr val="231F20"/>
                </a:solidFill>
                <a:effectLst/>
                <a:latin typeface="Inter"/>
              </a:rPr>
              <a:t>In other words, project integration management is an organized approach that ensures all processes within a project are synchronized and executed efficiently, and resources remain on track to achieve the project goals. It helps us to balance stakeholder expectations and customer needs while optimizing tasks and resources, steering the project toward success. </a:t>
            </a:r>
            <a:endParaRPr lang="en-US" dirty="0"/>
          </a:p>
        </p:txBody>
      </p:sp>
    </p:spTree>
    <p:extLst>
      <p:ext uri="{BB962C8B-B14F-4D97-AF65-F5344CB8AC3E}">
        <p14:creationId xmlns:p14="http://schemas.microsoft.com/office/powerpoint/2010/main" val="3024138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4A18A-3F24-B821-80B2-AEBFEFC1546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PI vs PM</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3">
            <a:extLst>
              <a:ext uri="{FF2B5EF4-FFF2-40B4-BE49-F238E27FC236}">
                <a16:creationId xmlns:a16="http://schemas.microsoft.com/office/drawing/2014/main" id="{38032D3A-4ADA-8014-9360-5E4805BF158E}"/>
              </a:ext>
            </a:extLst>
          </p:cNvPr>
          <p:cNvGraphicFramePr>
            <a:graphicFrameLocks noGrp="1"/>
          </p:cNvGraphicFramePr>
          <p:nvPr>
            <p:ph idx="1"/>
          </p:nvPr>
        </p:nvGraphicFramePr>
        <p:xfrm>
          <a:off x="320040" y="2800742"/>
          <a:ext cx="11548873" cy="3251817"/>
        </p:xfrm>
        <a:graphic>
          <a:graphicData uri="http://schemas.openxmlformats.org/drawingml/2006/table">
            <a:tbl>
              <a:tblPr>
                <a:noFill/>
              </a:tblPr>
              <a:tblGrid>
                <a:gridCol w="1522964">
                  <a:extLst>
                    <a:ext uri="{9D8B030D-6E8A-4147-A177-3AD203B41FA5}">
                      <a16:colId xmlns:a16="http://schemas.microsoft.com/office/drawing/2014/main" val="3504616402"/>
                    </a:ext>
                  </a:extLst>
                </a:gridCol>
                <a:gridCol w="4995776">
                  <a:extLst>
                    <a:ext uri="{9D8B030D-6E8A-4147-A177-3AD203B41FA5}">
                      <a16:colId xmlns:a16="http://schemas.microsoft.com/office/drawing/2014/main" val="3583133575"/>
                    </a:ext>
                  </a:extLst>
                </a:gridCol>
                <a:gridCol w="5030133">
                  <a:extLst>
                    <a:ext uri="{9D8B030D-6E8A-4147-A177-3AD203B41FA5}">
                      <a16:colId xmlns:a16="http://schemas.microsoft.com/office/drawing/2014/main" val="3192584472"/>
                    </a:ext>
                  </a:extLst>
                </a:gridCol>
              </a:tblGrid>
              <a:tr h="432181">
                <a:tc>
                  <a:txBody>
                    <a:bodyPr/>
                    <a:lstStyle/>
                    <a:p>
                      <a:pPr latinLnBrk="1">
                        <a:lnSpc>
                          <a:spcPts val="1650"/>
                        </a:lnSpc>
                      </a:pPr>
                      <a:r>
                        <a:rPr lang="en-US" sz="1300" b="1">
                          <a:solidFill>
                            <a:schemeClr val="tx1">
                              <a:lumMod val="75000"/>
                              <a:lumOff val="25000"/>
                            </a:schemeClr>
                          </a:solidFill>
                          <a:effectLst/>
                          <a:latin typeface="unset"/>
                        </a:rPr>
                        <a:t>Feature</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Project Management</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Project Integration</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34663031"/>
                  </a:ext>
                </a:extLst>
              </a:tr>
              <a:tr h="432181">
                <a:tc>
                  <a:txBody>
                    <a:bodyPr/>
                    <a:lstStyle/>
                    <a:p>
                      <a:pPr latinLnBrk="1">
                        <a:lnSpc>
                          <a:spcPts val="1650"/>
                        </a:lnSpc>
                      </a:pPr>
                      <a:r>
                        <a:rPr lang="en-US" sz="1300" b="1">
                          <a:solidFill>
                            <a:schemeClr val="tx1">
                              <a:lumMod val="75000"/>
                              <a:lumOff val="25000"/>
                            </a:schemeClr>
                          </a:solidFill>
                          <a:effectLst/>
                          <a:latin typeface="unset"/>
                        </a:rPr>
                        <a:t>Focus</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Overall organization and execution of a project</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Connecting and coordinating different parts of a project</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19161725"/>
                  </a:ext>
                </a:extLst>
              </a:tr>
              <a:tr h="651758">
                <a:tc>
                  <a:txBody>
                    <a:bodyPr/>
                    <a:lstStyle/>
                    <a:p>
                      <a:pPr latinLnBrk="1">
                        <a:lnSpc>
                          <a:spcPts val="1650"/>
                        </a:lnSpc>
                      </a:pPr>
                      <a:r>
                        <a:rPr lang="en-US" sz="1300" b="1">
                          <a:solidFill>
                            <a:schemeClr val="tx1">
                              <a:lumMod val="75000"/>
                              <a:lumOff val="25000"/>
                            </a:schemeClr>
                          </a:solidFill>
                          <a:effectLst/>
                          <a:latin typeface="unset"/>
                        </a:rPr>
                        <a:t>Scope</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Broad: Initiating, planning, executing, monitoring, closing a project</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Narrow: Ensuring seamless collaboration and interaction between project elements</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85096212"/>
                  </a:ext>
                </a:extLst>
              </a:tr>
              <a:tr h="651758">
                <a:tc>
                  <a:txBody>
                    <a:bodyPr/>
                    <a:lstStyle/>
                    <a:p>
                      <a:pPr latinLnBrk="1">
                        <a:lnSpc>
                          <a:spcPts val="1650"/>
                        </a:lnSpc>
                      </a:pPr>
                      <a:r>
                        <a:rPr lang="en-US" sz="1300" b="1">
                          <a:solidFill>
                            <a:schemeClr val="tx1">
                              <a:lumMod val="75000"/>
                              <a:lumOff val="25000"/>
                            </a:schemeClr>
                          </a:solidFill>
                          <a:effectLst/>
                          <a:latin typeface="unset"/>
                        </a:rPr>
                        <a:t>Responsibilities</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Define goals, manage resources, schedule tasks, control risks, etc.</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Align tasks, resolve conflicts, manage dependencies, optimize workflow, etc.</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33621279"/>
                  </a:ext>
                </a:extLst>
              </a:tr>
              <a:tr h="651758">
                <a:tc>
                  <a:txBody>
                    <a:bodyPr/>
                    <a:lstStyle/>
                    <a:p>
                      <a:pPr latinLnBrk="1">
                        <a:lnSpc>
                          <a:spcPts val="1650"/>
                        </a:lnSpc>
                      </a:pPr>
                      <a:r>
                        <a:rPr lang="en-US" sz="1300" b="1">
                          <a:solidFill>
                            <a:schemeClr val="tx1">
                              <a:lumMod val="75000"/>
                              <a:lumOff val="25000"/>
                            </a:schemeClr>
                          </a:solidFill>
                          <a:effectLst/>
                          <a:latin typeface="unset"/>
                        </a:rPr>
                        <a:t>Example</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Launching a new product, building a website, running an event</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Integrating new software into existing systems, merging departments for a common goal</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793817"/>
                  </a:ext>
                </a:extLst>
              </a:tr>
              <a:tr h="432181">
                <a:tc>
                  <a:txBody>
                    <a:bodyPr/>
                    <a:lstStyle/>
                    <a:p>
                      <a:pPr latinLnBrk="1">
                        <a:lnSpc>
                          <a:spcPts val="1650"/>
                        </a:lnSpc>
                      </a:pPr>
                      <a:r>
                        <a:rPr lang="en-US" sz="1300" b="1">
                          <a:solidFill>
                            <a:schemeClr val="tx1">
                              <a:lumMod val="75000"/>
                              <a:lumOff val="25000"/>
                            </a:schemeClr>
                          </a:solidFill>
                          <a:effectLst/>
                          <a:latin typeface="unset"/>
                        </a:rPr>
                        <a:t>Key Skill</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Leadership, planning, decision-making, communication</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tc>
                  <a:txBody>
                    <a:bodyPr/>
                    <a:lstStyle/>
                    <a:p>
                      <a:pPr latinLnBrk="1">
                        <a:lnSpc>
                          <a:spcPts val="1650"/>
                        </a:lnSpc>
                      </a:pPr>
                      <a:r>
                        <a:rPr lang="en-US" sz="1300" b="1">
                          <a:solidFill>
                            <a:schemeClr val="tx1">
                              <a:lumMod val="75000"/>
                              <a:lumOff val="25000"/>
                            </a:schemeClr>
                          </a:solidFill>
                          <a:effectLst/>
                          <a:latin typeface="unset"/>
                        </a:rPr>
                        <a:t>Collaboration, problem-solving, adaptability, critical thinking</a:t>
                      </a:r>
                    </a:p>
                  </a:txBody>
                  <a:tcPr marL="185995" marR="139496" marT="92998" marB="9299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51755822"/>
                  </a:ext>
                </a:extLst>
              </a:tr>
            </a:tbl>
          </a:graphicData>
        </a:graphic>
      </p:graphicFrame>
    </p:spTree>
    <p:extLst>
      <p:ext uri="{BB962C8B-B14F-4D97-AF65-F5344CB8AC3E}">
        <p14:creationId xmlns:p14="http://schemas.microsoft.com/office/powerpoint/2010/main" val="25456605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E7CF-8286-81E9-C20F-1A318DED4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A98740-1012-DC4F-42BF-9A1EE5A078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8DA521-4870-BFB4-CDDA-EAB6894F7C65}"/>
              </a:ext>
            </a:extLst>
          </p:cNvPr>
          <p:cNvPicPr>
            <a:picLocks noChangeAspect="1"/>
          </p:cNvPicPr>
          <p:nvPr/>
        </p:nvPicPr>
        <p:blipFill>
          <a:blip r:embed="rId2"/>
          <a:stretch>
            <a:fillRect/>
          </a:stretch>
        </p:blipFill>
        <p:spPr>
          <a:xfrm>
            <a:off x="0" y="125028"/>
            <a:ext cx="12192000" cy="6607944"/>
          </a:xfrm>
          <a:prstGeom prst="rect">
            <a:avLst/>
          </a:prstGeom>
        </p:spPr>
      </p:pic>
    </p:spTree>
    <p:extLst>
      <p:ext uri="{BB962C8B-B14F-4D97-AF65-F5344CB8AC3E}">
        <p14:creationId xmlns:p14="http://schemas.microsoft.com/office/powerpoint/2010/main" val="17563482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6ECCEDD9-96F6-4462-FD46-20362C58DEEA}"/>
              </a:ext>
            </a:extLst>
          </p:cNvPr>
          <p:cNvPicPr>
            <a:picLocks noGrp="1" noChangeAspect="1"/>
          </p:cNvPicPr>
          <p:nvPr>
            <p:ph idx="1"/>
          </p:nvPr>
        </p:nvPicPr>
        <p:blipFill>
          <a:blip r:embed="rId2"/>
          <a:srcRect b="900"/>
          <a:stretch/>
        </p:blipFill>
        <p:spPr>
          <a:xfrm>
            <a:off x="20" y="1282"/>
            <a:ext cx="12191980" cy="6856718"/>
          </a:xfrm>
          <a:prstGeom prst="rect">
            <a:avLst/>
          </a:prstGeom>
        </p:spPr>
      </p:pic>
    </p:spTree>
    <p:extLst>
      <p:ext uri="{BB962C8B-B14F-4D97-AF65-F5344CB8AC3E}">
        <p14:creationId xmlns:p14="http://schemas.microsoft.com/office/powerpoint/2010/main" val="9866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9FB7A8-B4D8-82A0-CB38-86FB8F1D672C}"/>
              </a:ext>
            </a:extLst>
          </p:cNvPr>
          <p:cNvPicPr>
            <a:picLocks noGrp="1" noChangeAspect="1"/>
          </p:cNvPicPr>
          <p:nvPr>
            <p:ph idx="1"/>
          </p:nvPr>
        </p:nvPicPr>
        <p:blipFill>
          <a:blip r:embed="rId2"/>
          <a:stretch>
            <a:fillRect/>
          </a:stretch>
        </p:blipFill>
        <p:spPr>
          <a:xfrm>
            <a:off x="2992341" y="643466"/>
            <a:ext cx="6207318" cy="5571067"/>
          </a:xfrm>
          <a:prstGeom prst="rect">
            <a:avLst/>
          </a:prstGeom>
        </p:spPr>
      </p:pic>
    </p:spTree>
    <p:extLst>
      <p:ext uri="{BB962C8B-B14F-4D97-AF65-F5344CB8AC3E}">
        <p14:creationId xmlns:p14="http://schemas.microsoft.com/office/powerpoint/2010/main" val="4140582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C801D-F3B0-9303-CD6E-F72FE81EE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8C2A6-B638-2DAE-D075-9781BD29B77F}"/>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8CDB809F-037E-5466-A0B9-90EC241838D8}"/>
              </a:ext>
            </a:extLst>
          </p:cNvPr>
          <p:cNvSpPr>
            <a:spLocks noGrp="1"/>
          </p:cNvSpPr>
          <p:nvPr>
            <p:ph idx="1"/>
          </p:nvPr>
        </p:nvSpPr>
        <p:spPr/>
        <p:txBody>
          <a:bodyPr>
            <a:normAutofit fontScale="85000" lnSpcReduction="20000"/>
          </a:bodyPr>
          <a:lstStyle/>
          <a:p>
            <a:r>
              <a:rPr lang="en-US" dirty="0"/>
              <a:t>It focuses on ensuring that the various elements of a project are properly coordinated. The processes in this knowledge area span all phases of a project and involve combining, unifying, and integrating the project management processes across the project lifecycle.</a:t>
            </a:r>
          </a:p>
          <a:p>
            <a:pPr marL="0" indent="0">
              <a:buNone/>
            </a:pPr>
            <a:r>
              <a:rPr lang="en-US" b="1" dirty="0"/>
              <a:t>1. Develop Project Charter</a:t>
            </a:r>
          </a:p>
          <a:p>
            <a:pPr>
              <a:buFont typeface="Arial" panose="020B0604020202020204" pitchFamily="34" charset="0"/>
              <a:buChar char="•"/>
            </a:pPr>
            <a:r>
              <a:rPr lang="en-US" b="1" dirty="0"/>
              <a:t>Purpose</a:t>
            </a:r>
            <a:r>
              <a:rPr lang="en-US" dirty="0"/>
              <a:t>: Formally authorize the project and document initial requirements.</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Business documents (e.g., business case)</a:t>
            </a:r>
          </a:p>
          <a:p>
            <a:pPr marL="742950" lvl="1" indent="-285750">
              <a:buFont typeface="Arial" panose="020B0604020202020204" pitchFamily="34" charset="0"/>
              <a:buChar char="•"/>
            </a:pPr>
            <a:r>
              <a:rPr lang="en-US" dirty="0"/>
              <a:t>Agreements</a:t>
            </a:r>
          </a:p>
          <a:p>
            <a:pPr marL="742950" lvl="1" indent="-285750">
              <a:buFont typeface="Arial" panose="020B0604020202020204" pitchFamily="34" charset="0"/>
              <a:buChar char="•"/>
            </a:pPr>
            <a:r>
              <a:rPr lang="en-US" dirty="0"/>
              <a:t>Enterprise Environmental Factors (EEF)</a:t>
            </a:r>
          </a:p>
          <a:p>
            <a:pPr marL="742950" lvl="1" indent="-285750">
              <a:buFont typeface="Arial" panose="020B0604020202020204" pitchFamily="34" charset="0"/>
              <a:buChar char="•"/>
            </a:pPr>
            <a:r>
              <a:rPr lang="en-US" dirty="0"/>
              <a:t>Organizational Process Assets (OPA)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Project charter</a:t>
            </a:r>
          </a:p>
          <a:p>
            <a:pPr marL="742950" lvl="1" indent="-285750">
              <a:buFont typeface="Arial" panose="020B0604020202020204" pitchFamily="34" charset="0"/>
              <a:buChar char="•"/>
            </a:pPr>
            <a:r>
              <a:rPr lang="en-US" dirty="0"/>
              <a:t>Assumption log</a:t>
            </a:r>
          </a:p>
          <a:p>
            <a:endParaRPr lang="en-US" dirty="0"/>
          </a:p>
          <a:p>
            <a:endParaRPr lang="en-US" dirty="0"/>
          </a:p>
        </p:txBody>
      </p:sp>
    </p:spTree>
    <p:extLst>
      <p:ext uri="{BB962C8B-B14F-4D97-AF65-F5344CB8AC3E}">
        <p14:creationId xmlns:p14="http://schemas.microsoft.com/office/powerpoint/2010/main" val="2630746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5CE7-02FA-245E-24BD-DABB4D913B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15F7F6-B07D-1F17-9DDC-8F5875B30A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23523E2-1174-2370-6D19-EDF2042D240C}"/>
              </a:ext>
            </a:extLst>
          </p:cNvPr>
          <p:cNvPicPr>
            <a:picLocks noChangeAspect="1"/>
          </p:cNvPicPr>
          <p:nvPr/>
        </p:nvPicPr>
        <p:blipFill>
          <a:blip r:embed="rId2"/>
          <a:stretch>
            <a:fillRect/>
          </a:stretch>
        </p:blipFill>
        <p:spPr>
          <a:xfrm>
            <a:off x="219075" y="285750"/>
            <a:ext cx="11753850" cy="6286500"/>
          </a:xfrm>
          <a:prstGeom prst="rect">
            <a:avLst/>
          </a:prstGeom>
        </p:spPr>
      </p:pic>
    </p:spTree>
    <p:extLst>
      <p:ext uri="{BB962C8B-B14F-4D97-AF65-F5344CB8AC3E}">
        <p14:creationId xmlns:p14="http://schemas.microsoft.com/office/powerpoint/2010/main" val="838457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F946-FAFF-9B38-CB54-2E10B42B2D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80CA64-1012-8A5E-A432-1C96A66F74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A696F9-242C-5EF7-861A-4F15CF489B78}"/>
              </a:ext>
            </a:extLst>
          </p:cNvPr>
          <p:cNvPicPr>
            <a:picLocks noChangeAspect="1"/>
          </p:cNvPicPr>
          <p:nvPr/>
        </p:nvPicPr>
        <p:blipFill>
          <a:blip r:embed="rId2"/>
          <a:stretch>
            <a:fillRect/>
          </a:stretch>
        </p:blipFill>
        <p:spPr>
          <a:xfrm>
            <a:off x="0" y="135956"/>
            <a:ext cx="12192000" cy="6586087"/>
          </a:xfrm>
          <a:prstGeom prst="rect">
            <a:avLst/>
          </a:prstGeom>
        </p:spPr>
      </p:pic>
    </p:spTree>
    <p:extLst>
      <p:ext uri="{BB962C8B-B14F-4D97-AF65-F5344CB8AC3E}">
        <p14:creationId xmlns:p14="http://schemas.microsoft.com/office/powerpoint/2010/main" val="6027203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AAEE-E9B7-C2AE-DC9F-E4B465F912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77E20B-D859-9374-FC7B-D295FAEB32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834FF66-9450-F985-8EE0-07603D677352}"/>
              </a:ext>
            </a:extLst>
          </p:cNvPr>
          <p:cNvPicPr>
            <a:picLocks noChangeAspect="1"/>
          </p:cNvPicPr>
          <p:nvPr/>
        </p:nvPicPr>
        <p:blipFill>
          <a:blip r:embed="rId2"/>
          <a:stretch>
            <a:fillRect/>
          </a:stretch>
        </p:blipFill>
        <p:spPr>
          <a:xfrm>
            <a:off x="0" y="58997"/>
            <a:ext cx="12192000" cy="6740006"/>
          </a:xfrm>
          <a:prstGeom prst="rect">
            <a:avLst/>
          </a:prstGeom>
        </p:spPr>
      </p:pic>
    </p:spTree>
    <p:extLst>
      <p:ext uri="{BB962C8B-B14F-4D97-AF65-F5344CB8AC3E}">
        <p14:creationId xmlns:p14="http://schemas.microsoft.com/office/powerpoint/2010/main" val="4112202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4B36-D385-339F-744A-0954E0CF84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E4415D-2886-4F74-31AF-99F79A9807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0443EFD-E722-70CB-28BF-0F1BE75BA212}"/>
              </a:ext>
            </a:extLst>
          </p:cNvPr>
          <p:cNvPicPr>
            <a:picLocks noChangeAspect="1"/>
          </p:cNvPicPr>
          <p:nvPr/>
        </p:nvPicPr>
        <p:blipFill>
          <a:blip r:embed="rId2"/>
          <a:stretch>
            <a:fillRect/>
          </a:stretch>
        </p:blipFill>
        <p:spPr>
          <a:xfrm>
            <a:off x="0" y="151534"/>
            <a:ext cx="12192000" cy="6554932"/>
          </a:xfrm>
          <a:prstGeom prst="rect">
            <a:avLst/>
          </a:prstGeom>
        </p:spPr>
      </p:pic>
    </p:spTree>
    <p:extLst>
      <p:ext uri="{BB962C8B-B14F-4D97-AF65-F5344CB8AC3E}">
        <p14:creationId xmlns:p14="http://schemas.microsoft.com/office/powerpoint/2010/main" val="2484500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01D3-4366-8079-C029-C40382A829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53140F-9C4B-86B0-4541-E0A9BAFD7E9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F963A4B-3859-5A9F-41EE-C1D50271D157}"/>
              </a:ext>
            </a:extLst>
          </p:cNvPr>
          <p:cNvPicPr>
            <a:picLocks noChangeAspect="1"/>
          </p:cNvPicPr>
          <p:nvPr/>
        </p:nvPicPr>
        <p:blipFill>
          <a:blip r:embed="rId2"/>
          <a:stretch>
            <a:fillRect/>
          </a:stretch>
        </p:blipFill>
        <p:spPr>
          <a:xfrm>
            <a:off x="0" y="15584"/>
            <a:ext cx="12192000" cy="6826832"/>
          </a:xfrm>
          <a:prstGeom prst="rect">
            <a:avLst/>
          </a:prstGeom>
        </p:spPr>
      </p:pic>
    </p:spTree>
    <p:extLst>
      <p:ext uri="{BB962C8B-B14F-4D97-AF65-F5344CB8AC3E}">
        <p14:creationId xmlns:p14="http://schemas.microsoft.com/office/powerpoint/2010/main" val="42693640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3092-5D4B-796E-B280-64C893C794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47D91F-F1EB-ABCB-031B-4A44253F70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8E9A88-EBF6-7B29-1F50-6A5349E3B2B8}"/>
              </a:ext>
            </a:extLst>
          </p:cNvPr>
          <p:cNvPicPr>
            <a:picLocks noChangeAspect="1"/>
          </p:cNvPicPr>
          <p:nvPr/>
        </p:nvPicPr>
        <p:blipFill>
          <a:blip r:embed="rId2"/>
          <a:stretch>
            <a:fillRect/>
          </a:stretch>
        </p:blipFill>
        <p:spPr>
          <a:xfrm>
            <a:off x="0" y="102338"/>
            <a:ext cx="12192000" cy="6653324"/>
          </a:xfrm>
          <a:prstGeom prst="rect">
            <a:avLst/>
          </a:prstGeom>
        </p:spPr>
      </p:pic>
    </p:spTree>
    <p:extLst>
      <p:ext uri="{BB962C8B-B14F-4D97-AF65-F5344CB8AC3E}">
        <p14:creationId xmlns:p14="http://schemas.microsoft.com/office/powerpoint/2010/main" val="420894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3CD8-B1A3-8D26-4668-E73891536F29}"/>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4562B8B5-9063-4B11-9712-97401DDB788D}"/>
              </a:ext>
            </a:extLst>
          </p:cNvPr>
          <p:cNvSpPr>
            <a:spLocks noGrp="1"/>
          </p:cNvSpPr>
          <p:nvPr>
            <p:ph idx="1"/>
          </p:nvPr>
        </p:nvSpPr>
        <p:spPr/>
        <p:txBody>
          <a:bodyPr>
            <a:normAutofit fontScale="92500" lnSpcReduction="10000"/>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Data gathering</a:t>
            </a:r>
          </a:p>
          <a:p>
            <a:pPr marL="742950" lvl="1" indent="-285750" algn="l">
              <a:buFont typeface="+mj-lt"/>
              <a:buAutoNum type="arabicPeriod"/>
            </a:pPr>
            <a:r>
              <a:rPr lang="en-US" b="0" i="0" dirty="0">
                <a:solidFill>
                  <a:srgbClr val="333333"/>
                </a:solidFill>
                <a:effectLst/>
                <a:latin typeface="Arial" panose="020B0604020202020204" pitchFamily="34" charset="0"/>
              </a:rPr>
              <a:t>Brainstorming</a:t>
            </a:r>
          </a:p>
          <a:p>
            <a:pPr marL="742950" lvl="1" indent="-285750" algn="l">
              <a:buFont typeface="+mj-lt"/>
              <a:buAutoNum type="arabicPeriod"/>
            </a:pPr>
            <a:r>
              <a:rPr lang="en-US" b="0" i="0" dirty="0">
                <a:solidFill>
                  <a:srgbClr val="333333"/>
                </a:solidFill>
                <a:effectLst/>
                <a:latin typeface="Arial" panose="020B0604020202020204" pitchFamily="34" charset="0"/>
              </a:rPr>
              <a:t>Focus groups</a:t>
            </a:r>
          </a:p>
          <a:p>
            <a:pPr marL="742950" lvl="1" indent="-285750" algn="l">
              <a:buFont typeface="+mj-lt"/>
              <a:buAutoNum type="arabicPeriod"/>
            </a:pPr>
            <a:r>
              <a:rPr lang="en-US" b="0" i="0" dirty="0">
                <a:solidFill>
                  <a:srgbClr val="333333"/>
                </a:solidFill>
                <a:effectLst/>
                <a:latin typeface="Arial" panose="020B0604020202020204" pitchFamily="34" charset="0"/>
              </a:rPr>
              <a:t>Interviews</a:t>
            </a:r>
          </a:p>
          <a:p>
            <a:pPr algn="l">
              <a:buFont typeface="+mj-lt"/>
              <a:buAutoNum type="arabicPeriod"/>
            </a:pPr>
            <a:r>
              <a:rPr lang="en-US" b="0" i="0" dirty="0">
                <a:solidFill>
                  <a:srgbClr val="333333"/>
                </a:solidFill>
                <a:effectLst/>
                <a:latin typeface="Arial" panose="020B0604020202020204" pitchFamily="34" charset="0"/>
              </a:rPr>
              <a:t>Interpersonal and team skills</a:t>
            </a:r>
          </a:p>
          <a:p>
            <a:pPr marL="742950" lvl="1" indent="-285750" algn="l">
              <a:buFont typeface="+mj-lt"/>
              <a:buAutoNum type="arabicPeriod"/>
            </a:pPr>
            <a:r>
              <a:rPr lang="en-US" b="0" i="0" dirty="0">
                <a:solidFill>
                  <a:srgbClr val="333333"/>
                </a:solidFill>
                <a:effectLst/>
                <a:latin typeface="Arial" panose="020B0604020202020204" pitchFamily="34" charset="0"/>
              </a:rPr>
              <a:t>Conflict management</a:t>
            </a:r>
          </a:p>
          <a:p>
            <a:pPr marL="742950" lvl="1" indent="-285750" algn="l">
              <a:buFont typeface="+mj-lt"/>
              <a:buAutoNum type="arabicPeriod"/>
            </a:pPr>
            <a:r>
              <a:rPr lang="en-US" b="0" i="0" dirty="0">
                <a:solidFill>
                  <a:srgbClr val="333333"/>
                </a:solidFill>
                <a:effectLst/>
                <a:latin typeface="Arial" panose="020B0604020202020204" pitchFamily="34" charset="0"/>
              </a:rPr>
              <a:t>Facilitation</a:t>
            </a:r>
          </a:p>
          <a:p>
            <a:pPr marL="742950" lvl="1" indent="-285750" algn="l">
              <a:buFont typeface="+mj-lt"/>
              <a:buAutoNum type="arabicPeriod"/>
            </a:pPr>
            <a:r>
              <a:rPr lang="en-US" b="0" i="0" dirty="0">
                <a:solidFill>
                  <a:srgbClr val="333333"/>
                </a:solidFill>
                <a:effectLst/>
                <a:latin typeface="Arial" panose="020B0604020202020204" pitchFamily="34" charset="0"/>
              </a:rPr>
              <a:t>Meeting management</a:t>
            </a:r>
          </a:p>
          <a:p>
            <a:pPr algn="l">
              <a:buFont typeface="+mj-lt"/>
              <a:buAutoNum type="arabicPeriod"/>
            </a:pPr>
            <a:r>
              <a:rPr lang="en-US" b="0" i="0" dirty="0">
                <a:solidFill>
                  <a:srgbClr val="333333"/>
                </a:solidFill>
                <a:effectLst/>
                <a:latin typeface="Arial" panose="020B0604020202020204" pitchFamily="34" charset="0"/>
              </a:rPr>
              <a:t>Meetings</a:t>
            </a:r>
          </a:p>
          <a:p>
            <a:endParaRPr lang="en-US" dirty="0"/>
          </a:p>
        </p:txBody>
      </p:sp>
    </p:spTree>
    <p:extLst>
      <p:ext uri="{BB962C8B-B14F-4D97-AF65-F5344CB8AC3E}">
        <p14:creationId xmlns:p14="http://schemas.microsoft.com/office/powerpoint/2010/main" val="31894527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7650-CF22-11D5-FF2A-78FBCCB91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66902-F6FD-5F36-14AB-6C5D3A70F49C}"/>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83AC4F09-5778-758A-F551-40DFFF22D2DF}"/>
              </a:ext>
            </a:extLst>
          </p:cNvPr>
          <p:cNvSpPr>
            <a:spLocks noGrp="1"/>
          </p:cNvSpPr>
          <p:nvPr>
            <p:ph idx="1"/>
          </p:nvPr>
        </p:nvSpPr>
        <p:spPr/>
        <p:txBody>
          <a:bodyPr>
            <a:normAutofit lnSpcReduction="10000"/>
          </a:bodyPr>
          <a:lstStyle/>
          <a:p>
            <a:pPr marL="0" indent="0">
              <a:buNone/>
            </a:pPr>
            <a:r>
              <a:rPr lang="en-US" b="1" dirty="0"/>
              <a:t>2. Develop Project Management Plan</a:t>
            </a:r>
          </a:p>
          <a:p>
            <a:pPr>
              <a:buFont typeface="Arial" panose="020B0604020202020204" pitchFamily="34" charset="0"/>
              <a:buChar char="•"/>
            </a:pPr>
            <a:r>
              <a:rPr lang="en-US" b="1" dirty="0"/>
              <a:t>Purpose</a:t>
            </a:r>
            <a:r>
              <a:rPr lang="en-US" dirty="0"/>
              <a:t>: Define how the project will be executed, monitored, controlled, and closed.</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Project charter</a:t>
            </a:r>
          </a:p>
          <a:p>
            <a:pPr marL="742950" lvl="1" indent="-285750">
              <a:buFont typeface="Arial" panose="020B0604020202020204" pitchFamily="34" charset="0"/>
              <a:buChar char="•"/>
            </a:pPr>
            <a:r>
              <a:rPr lang="en-US" dirty="0"/>
              <a:t>Outputs from other planning processes</a:t>
            </a:r>
          </a:p>
          <a:p>
            <a:pPr marL="742950" lvl="1" indent="-285750">
              <a:buFont typeface="Arial" panose="020B0604020202020204" pitchFamily="34" charset="0"/>
              <a:buChar char="•"/>
            </a:pPr>
            <a:r>
              <a:rPr lang="en-US" dirty="0"/>
              <a:t>EEF</a:t>
            </a:r>
          </a:p>
          <a:p>
            <a:pPr marL="742950" lvl="1" indent="-285750">
              <a:buFont typeface="Arial" panose="020B0604020202020204" pitchFamily="34" charset="0"/>
              <a:buChar char="•"/>
            </a:pPr>
            <a:r>
              <a:rPr lang="en-US" dirty="0"/>
              <a:t>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Project management plan</a:t>
            </a:r>
          </a:p>
        </p:txBody>
      </p:sp>
    </p:spTree>
    <p:extLst>
      <p:ext uri="{BB962C8B-B14F-4D97-AF65-F5344CB8AC3E}">
        <p14:creationId xmlns:p14="http://schemas.microsoft.com/office/powerpoint/2010/main" val="1236724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DF0C6-6C39-3C51-ADBE-C2CFF7939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5E292-944B-CE82-B783-D46834DC7DE7}"/>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EFF52633-D401-3FCC-F1C2-117D198A3B64}"/>
              </a:ext>
            </a:extLst>
          </p:cNvPr>
          <p:cNvSpPr>
            <a:spLocks noGrp="1"/>
          </p:cNvSpPr>
          <p:nvPr>
            <p:ph idx="1"/>
          </p:nvPr>
        </p:nvSpPr>
        <p:spPr/>
        <p:txBody>
          <a:bodyPr>
            <a:normAutofit fontScale="92500" lnSpcReduction="20000"/>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Data gathering</a:t>
            </a:r>
          </a:p>
          <a:p>
            <a:pPr marL="742950" lvl="1" indent="-285750" algn="l">
              <a:buFont typeface="+mj-lt"/>
              <a:buAutoNum type="arabicPeriod"/>
            </a:pPr>
            <a:r>
              <a:rPr lang="en-US" b="0" i="0" dirty="0">
                <a:solidFill>
                  <a:srgbClr val="333333"/>
                </a:solidFill>
                <a:effectLst/>
                <a:latin typeface="Arial" panose="020B0604020202020204" pitchFamily="34" charset="0"/>
              </a:rPr>
              <a:t>Brainstorming</a:t>
            </a:r>
          </a:p>
          <a:p>
            <a:pPr marL="742950" lvl="1" indent="-285750" algn="l">
              <a:buFont typeface="+mj-lt"/>
              <a:buAutoNum type="arabicPeriod"/>
            </a:pPr>
            <a:r>
              <a:rPr lang="en-US" b="0" i="0" dirty="0">
                <a:solidFill>
                  <a:srgbClr val="333333"/>
                </a:solidFill>
                <a:effectLst/>
                <a:latin typeface="Arial" panose="020B0604020202020204" pitchFamily="34" charset="0"/>
              </a:rPr>
              <a:t>Checklists</a:t>
            </a:r>
          </a:p>
          <a:p>
            <a:pPr marL="742950" lvl="1" indent="-285750" algn="l">
              <a:buFont typeface="+mj-lt"/>
              <a:buAutoNum type="arabicPeriod"/>
            </a:pPr>
            <a:r>
              <a:rPr lang="en-US" b="0" i="0" dirty="0">
                <a:solidFill>
                  <a:srgbClr val="333333"/>
                </a:solidFill>
                <a:effectLst/>
                <a:latin typeface="Arial" panose="020B0604020202020204" pitchFamily="34" charset="0"/>
              </a:rPr>
              <a:t>Focus groups</a:t>
            </a:r>
          </a:p>
          <a:p>
            <a:pPr marL="742950" lvl="1" indent="-285750" algn="l">
              <a:buFont typeface="+mj-lt"/>
              <a:buAutoNum type="arabicPeriod"/>
            </a:pPr>
            <a:r>
              <a:rPr lang="en-US" b="0" i="0" dirty="0">
                <a:solidFill>
                  <a:srgbClr val="333333"/>
                </a:solidFill>
                <a:effectLst/>
                <a:latin typeface="Arial" panose="020B0604020202020204" pitchFamily="34" charset="0"/>
              </a:rPr>
              <a:t>Interviews</a:t>
            </a:r>
          </a:p>
          <a:p>
            <a:pPr algn="l">
              <a:buFont typeface="+mj-lt"/>
              <a:buAutoNum type="arabicPeriod"/>
            </a:pPr>
            <a:r>
              <a:rPr lang="en-US" b="0" i="0" dirty="0">
                <a:solidFill>
                  <a:srgbClr val="333333"/>
                </a:solidFill>
                <a:effectLst/>
                <a:latin typeface="Arial" panose="020B0604020202020204" pitchFamily="34" charset="0"/>
              </a:rPr>
              <a:t>Interpersonal and team skills</a:t>
            </a:r>
          </a:p>
          <a:p>
            <a:pPr marL="742950" lvl="1" indent="-285750" algn="l">
              <a:buFont typeface="+mj-lt"/>
              <a:buAutoNum type="arabicPeriod"/>
            </a:pPr>
            <a:r>
              <a:rPr lang="en-US" b="0" i="0" dirty="0">
                <a:solidFill>
                  <a:srgbClr val="333333"/>
                </a:solidFill>
                <a:effectLst/>
                <a:latin typeface="Arial" panose="020B0604020202020204" pitchFamily="34" charset="0"/>
              </a:rPr>
              <a:t>Conflict management</a:t>
            </a:r>
          </a:p>
          <a:p>
            <a:pPr marL="742950" lvl="1" indent="-285750" algn="l">
              <a:buFont typeface="+mj-lt"/>
              <a:buAutoNum type="arabicPeriod"/>
            </a:pPr>
            <a:r>
              <a:rPr lang="en-US" b="0" i="0" dirty="0">
                <a:solidFill>
                  <a:srgbClr val="333333"/>
                </a:solidFill>
                <a:effectLst/>
                <a:latin typeface="Arial" panose="020B0604020202020204" pitchFamily="34" charset="0"/>
              </a:rPr>
              <a:t>Facilitation</a:t>
            </a:r>
          </a:p>
          <a:p>
            <a:pPr marL="742950" lvl="1" indent="-285750" algn="l">
              <a:buFont typeface="+mj-lt"/>
              <a:buAutoNum type="arabicPeriod"/>
            </a:pPr>
            <a:r>
              <a:rPr lang="en-US" b="0" i="0" dirty="0">
                <a:solidFill>
                  <a:srgbClr val="333333"/>
                </a:solidFill>
                <a:effectLst/>
                <a:latin typeface="Arial" panose="020B0604020202020204" pitchFamily="34" charset="0"/>
              </a:rPr>
              <a:t>Meeting management</a:t>
            </a:r>
          </a:p>
          <a:p>
            <a:pPr algn="l">
              <a:buFont typeface="+mj-lt"/>
              <a:buAutoNum type="arabicPeriod"/>
            </a:pPr>
            <a:r>
              <a:rPr lang="en-US" b="0" i="0" dirty="0">
                <a:solidFill>
                  <a:srgbClr val="333333"/>
                </a:solidFill>
                <a:effectLst/>
                <a:latin typeface="Arial" panose="020B0604020202020204" pitchFamily="34" charset="0"/>
              </a:rPr>
              <a:t>Meetings</a:t>
            </a:r>
          </a:p>
          <a:p>
            <a:pPr marL="0" indent="0">
              <a:buNone/>
            </a:pPr>
            <a:endParaRPr lang="en-US" dirty="0"/>
          </a:p>
        </p:txBody>
      </p:sp>
    </p:spTree>
    <p:extLst>
      <p:ext uri="{BB962C8B-B14F-4D97-AF65-F5344CB8AC3E}">
        <p14:creationId xmlns:p14="http://schemas.microsoft.com/office/powerpoint/2010/main" val="3183919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360157-B82C-0115-6C59-72C7D14BC3E1}"/>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23510310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8AC79-A793-5392-A46F-317CF7F03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3A39-0671-6C6B-EC08-AEF9C6E47A8A}"/>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FA5777AF-C3BF-DFA2-1135-92669154807A}"/>
              </a:ext>
            </a:extLst>
          </p:cNvPr>
          <p:cNvSpPr>
            <a:spLocks noGrp="1"/>
          </p:cNvSpPr>
          <p:nvPr>
            <p:ph idx="1"/>
          </p:nvPr>
        </p:nvSpPr>
        <p:spPr/>
        <p:txBody>
          <a:bodyPr>
            <a:normAutofit fontScale="77500" lnSpcReduction="20000"/>
          </a:bodyPr>
          <a:lstStyle/>
          <a:p>
            <a:pPr marL="0" indent="0">
              <a:buNone/>
            </a:pPr>
            <a:r>
              <a:rPr lang="en-US" b="1" dirty="0"/>
              <a:t>3. Direct and Manage Project Work</a:t>
            </a:r>
          </a:p>
          <a:p>
            <a:pPr>
              <a:buFont typeface="Arial" panose="020B0604020202020204" pitchFamily="34" charset="0"/>
              <a:buChar char="•"/>
            </a:pPr>
            <a:r>
              <a:rPr lang="en-US" b="1" dirty="0"/>
              <a:t>Purpose</a:t>
            </a:r>
            <a:r>
              <a:rPr lang="en-US" dirty="0"/>
              <a:t>: Perform the work defined in the project management plan and achieve the project's objectives.</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Project management plan</a:t>
            </a:r>
          </a:p>
          <a:p>
            <a:pPr marL="742950" lvl="1" indent="-285750">
              <a:buFont typeface="Arial" panose="020B0604020202020204" pitchFamily="34" charset="0"/>
              <a:buChar char="•"/>
            </a:pPr>
            <a:r>
              <a:rPr lang="en-US" dirty="0"/>
              <a:t>Project documents (e.g., change log, issue log)</a:t>
            </a:r>
          </a:p>
          <a:p>
            <a:pPr marL="742950" lvl="1" indent="-285750">
              <a:buFont typeface="Arial" panose="020B0604020202020204" pitchFamily="34" charset="0"/>
              <a:buChar char="•"/>
            </a:pPr>
            <a:r>
              <a:rPr lang="en-US" dirty="0"/>
              <a:t>Approved change requests</a:t>
            </a:r>
          </a:p>
          <a:p>
            <a:pPr marL="742950" lvl="1" indent="-285750">
              <a:buFont typeface="Arial" panose="020B0604020202020204" pitchFamily="34" charset="0"/>
              <a:buChar char="•"/>
            </a:pPr>
            <a:r>
              <a:rPr lang="en-US" dirty="0"/>
              <a:t>EEF</a:t>
            </a:r>
          </a:p>
          <a:p>
            <a:pPr marL="742950" lvl="1" indent="-285750">
              <a:buFont typeface="Arial" panose="020B0604020202020204" pitchFamily="34" charset="0"/>
              <a:buChar char="•"/>
            </a:pPr>
            <a:r>
              <a:rPr lang="en-US" dirty="0"/>
              <a:t>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Deliverables</a:t>
            </a:r>
          </a:p>
          <a:p>
            <a:pPr marL="742950" lvl="1" indent="-285750">
              <a:buFont typeface="Arial" panose="020B0604020202020204" pitchFamily="34" charset="0"/>
              <a:buChar char="•"/>
            </a:pPr>
            <a:r>
              <a:rPr lang="en-US" dirty="0"/>
              <a:t>Work performance data</a:t>
            </a:r>
          </a:p>
          <a:p>
            <a:pPr marL="742950" lvl="1" indent="-285750">
              <a:buFont typeface="Arial" panose="020B0604020202020204" pitchFamily="34" charset="0"/>
              <a:buChar char="•"/>
            </a:pPr>
            <a:r>
              <a:rPr lang="en-US" dirty="0"/>
              <a:t>Issue log</a:t>
            </a:r>
          </a:p>
          <a:p>
            <a:pPr marL="742950" lvl="1" indent="-285750">
              <a:buFont typeface="Arial" panose="020B0604020202020204" pitchFamily="34" charset="0"/>
              <a:buChar char="•"/>
            </a:pPr>
            <a:r>
              <a:rPr lang="en-US" dirty="0"/>
              <a:t>Change requests</a:t>
            </a:r>
          </a:p>
          <a:p>
            <a:pPr marL="742950" lvl="1" indent="-285750">
              <a:buFont typeface="Arial" panose="020B0604020202020204" pitchFamily="34" charset="0"/>
              <a:buChar char="•"/>
            </a:pPr>
            <a:r>
              <a:rPr lang="en-US" dirty="0"/>
              <a:t>Updates to project documents and plans</a:t>
            </a:r>
          </a:p>
          <a:p>
            <a:pPr marL="0" indent="0">
              <a:buNone/>
            </a:pPr>
            <a:endParaRPr lang="en-US" dirty="0"/>
          </a:p>
        </p:txBody>
      </p:sp>
    </p:spTree>
    <p:extLst>
      <p:ext uri="{BB962C8B-B14F-4D97-AF65-F5344CB8AC3E}">
        <p14:creationId xmlns:p14="http://schemas.microsoft.com/office/powerpoint/2010/main" val="27538349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0C35-E3C8-015A-16E4-62E84D50F3F2}"/>
              </a:ext>
            </a:extLst>
          </p:cNvPr>
          <p:cNvSpPr>
            <a:spLocks noGrp="1"/>
          </p:cNvSpPr>
          <p:nvPr>
            <p:ph type="title"/>
          </p:nvPr>
        </p:nvSpPr>
        <p:spPr/>
        <p:txBody>
          <a:bodyPr/>
          <a:lstStyle/>
          <a:p>
            <a:r>
              <a:rPr lang="en-US" dirty="0"/>
              <a:t>Work Performance Data</a:t>
            </a:r>
          </a:p>
        </p:txBody>
      </p:sp>
      <p:sp>
        <p:nvSpPr>
          <p:cNvPr id="3" name="Content Placeholder 2">
            <a:extLst>
              <a:ext uri="{FF2B5EF4-FFF2-40B4-BE49-F238E27FC236}">
                <a16:creationId xmlns:a16="http://schemas.microsoft.com/office/drawing/2014/main" id="{1BB512D0-D24D-5A3E-669F-690919887352}"/>
              </a:ext>
            </a:extLst>
          </p:cNvPr>
          <p:cNvSpPr>
            <a:spLocks noGrp="1"/>
          </p:cNvSpPr>
          <p:nvPr>
            <p:ph idx="1"/>
          </p:nvPr>
        </p:nvSpPr>
        <p:spPr/>
        <p:txBody>
          <a:bodyPr>
            <a:normAutofit lnSpcReduction="10000"/>
          </a:bodyPr>
          <a:lstStyle/>
          <a:p>
            <a:r>
              <a:rPr lang="en-US" dirty="0"/>
              <a:t>Work performance data is the raw, unprocessed data and observations collected during project execution. This data is gathered through project work activities and serves as the foundation for generating insights about the project's status. It provides factual, quantitative information and is used as an input to processes that analyze and transform it into useful information.</a:t>
            </a:r>
          </a:p>
          <a:p>
            <a:r>
              <a:rPr lang="en-US" b="1" dirty="0"/>
              <a:t>Characteristics of Work Performance Data</a:t>
            </a:r>
          </a:p>
          <a:p>
            <a:pPr lvl="1"/>
            <a:r>
              <a:rPr lang="en-US" b="1" dirty="0"/>
              <a:t>Raw</a:t>
            </a:r>
            <a:r>
              <a:rPr lang="en-US" dirty="0"/>
              <a:t>: It has not yet been analyzed or interpreted.</a:t>
            </a:r>
          </a:p>
          <a:p>
            <a:pPr lvl="1"/>
            <a:r>
              <a:rPr lang="en-US" b="1" dirty="0"/>
              <a:t>Quantitative</a:t>
            </a:r>
            <a:r>
              <a:rPr lang="en-US" dirty="0"/>
              <a:t>: Includes measurable metrics such as start and finish dates, costs, and resource usage.</a:t>
            </a:r>
          </a:p>
          <a:p>
            <a:pPr lvl="1"/>
            <a:r>
              <a:rPr lang="en-US" b="1" dirty="0"/>
              <a:t>Collected During Execution</a:t>
            </a:r>
            <a:r>
              <a:rPr lang="en-US" dirty="0"/>
              <a:t>: It is gathered as project activities are carried out.</a:t>
            </a:r>
          </a:p>
          <a:p>
            <a:endParaRPr lang="en-US" dirty="0"/>
          </a:p>
        </p:txBody>
      </p:sp>
    </p:spTree>
    <p:extLst>
      <p:ext uri="{BB962C8B-B14F-4D97-AF65-F5344CB8AC3E}">
        <p14:creationId xmlns:p14="http://schemas.microsoft.com/office/powerpoint/2010/main" val="20020819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6A736-61FD-7C73-5D9E-6AC57964F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8F1D1-0D0A-9CC1-5E8E-C4B54812BE2B}"/>
              </a:ext>
            </a:extLst>
          </p:cNvPr>
          <p:cNvSpPr>
            <a:spLocks noGrp="1"/>
          </p:cNvSpPr>
          <p:nvPr>
            <p:ph type="title"/>
          </p:nvPr>
        </p:nvSpPr>
        <p:spPr/>
        <p:txBody>
          <a:bodyPr/>
          <a:lstStyle/>
          <a:p>
            <a:r>
              <a:rPr lang="en-US" dirty="0"/>
              <a:t>Work Performance Data</a:t>
            </a:r>
          </a:p>
        </p:txBody>
      </p:sp>
      <p:sp>
        <p:nvSpPr>
          <p:cNvPr id="3" name="Content Placeholder 2">
            <a:extLst>
              <a:ext uri="{FF2B5EF4-FFF2-40B4-BE49-F238E27FC236}">
                <a16:creationId xmlns:a16="http://schemas.microsoft.com/office/drawing/2014/main" id="{5427BF67-1588-34DB-BFE4-A870A367DCC7}"/>
              </a:ext>
            </a:extLst>
          </p:cNvPr>
          <p:cNvSpPr>
            <a:spLocks noGrp="1"/>
          </p:cNvSpPr>
          <p:nvPr>
            <p:ph idx="1"/>
          </p:nvPr>
        </p:nvSpPr>
        <p:spPr/>
        <p:txBody>
          <a:bodyPr>
            <a:normAutofit fontScale="62500" lnSpcReduction="20000"/>
          </a:bodyPr>
          <a:lstStyle/>
          <a:p>
            <a:pPr marL="0" indent="0">
              <a:buNone/>
            </a:pPr>
            <a:r>
              <a:rPr lang="en-US" b="1" dirty="0"/>
              <a:t>Examples of Work Performance Data</a:t>
            </a:r>
          </a:p>
          <a:p>
            <a:pPr>
              <a:buFont typeface="+mj-lt"/>
              <a:buAutoNum type="arabicPeriod"/>
            </a:pPr>
            <a:r>
              <a:rPr lang="en-US" b="1" dirty="0"/>
              <a:t>Schedule Data</a:t>
            </a:r>
            <a:r>
              <a:rPr lang="en-US" dirty="0"/>
              <a:t>: </a:t>
            </a:r>
          </a:p>
          <a:p>
            <a:pPr marL="742950" lvl="1" indent="-285750">
              <a:buFont typeface="+mj-lt"/>
              <a:buAutoNum type="arabicPeriod"/>
            </a:pPr>
            <a:r>
              <a:rPr lang="en-US" dirty="0"/>
              <a:t>Actual start and finish dates of tasks.</a:t>
            </a:r>
          </a:p>
          <a:p>
            <a:pPr marL="742950" lvl="1" indent="-285750">
              <a:buFont typeface="+mj-lt"/>
              <a:buAutoNum type="arabicPeriod"/>
            </a:pPr>
            <a:r>
              <a:rPr lang="en-US" dirty="0"/>
              <a:t>Number of tasks completed versus scheduled.</a:t>
            </a:r>
          </a:p>
          <a:p>
            <a:pPr>
              <a:buFont typeface="+mj-lt"/>
              <a:buAutoNum type="arabicPeriod"/>
            </a:pPr>
            <a:r>
              <a:rPr lang="en-US" b="1" dirty="0"/>
              <a:t>Cost Data</a:t>
            </a:r>
            <a:r>
              <a:rPr lang="en-US" dirty="0"/>
              <a:t>: </a:t>
            </a:r>
          </a:p>
          <a:p>
            <a:pPr marL="742950" lvl="1" indent="-285750">
              <a:buFont typeface="+mj-lt"/>
              <a:buAutoNum type="arabicPeriod"/>
            </a:pPr>
            <a:r>
              <a:rPr lang="en-US" dirty="0"/>
              <a:t>Actual cost incurred for resources.</a:t>
            </a:r>
          </a:p>
          <a:p>
            <a:pPr marL="742950" lvl="1" indent="-285750">
              <a:buFont typeface="+mj-lt"/>
              <a:buAutoNum type="arabicPeriod"/>
            </a:pPr>
            <a:r>
              <a:rPr lang="en-US" dirty="0"/>
              <a:t>Cost of work performed to date.</a:t>
            </a:r>
          </a:p>
          <a:p>
            <a:pPr>
              <a:buFont typeface="+mj-lt"/>
              <a:buAutoNum type="arabicPeriod"/>
            </a:pPr>
            <a:r>
              <a:rPr lang="en-US" b="1" dirty="0"/>
              <a:t>Scope Data</a:t>
            </a:r>
            <a:r>
              <a:rPr lang="en-US" dirty="0"/>
              <a:t>: </a:t>
            </a:r>
          </a:p>
          <a:p>
            <a:pPr marL="742950" lvl="1" indent="-285750">
              <a:buFont typeface="+mj-lt"/>
              <a:buAutoNum type="arabicPeriod"/>
            </a:pPr>
            <a:r>
              <a:rPr lang="en-US" dirty="0"/>
              <a:t>Percentage of work completed.</a:t>
            </a:r>
          </a:p>
          <a:p>
            <a:pPr marL="742950" lvl="1" indent="-285750">
              <a:buFont typeface="+mj-lt"/>
              <a:buAutoNum type="arabicPeriod"/>
            </a:pPr>
            <a:r>
              <a:rPr lang="en-US" dirty="0"/>
              <a:t>Number of change requests submitted.</a:t>
            </a:r>
          </a:p>
          <a:p>
            <a:pPr>
              <a:buFont typeface="+mj-lt"/>
              <a:buAutoNum type="arabicPeriod"/>
            </a:pPr>
            <a:r>
              <a:rPr lang="en-US" b="1" dirty="0"/>
              <a:t>Quality Data</a:t>
            </a:r>
            <a:r>
              <a:rPr lang="en-US" dirty="0"/>
              <a:t>: </a:t>
            </a:r>
          </a:p>
          <a:p>
            <a:pPr marL="742950" lvl="1" indent="-285750">
              <a:buFont typeface="+mj-lt"/>
              <a:buAutoNum type="arabicPeriod"/>
            </a:pPr>
            <a:r>
              <a:rPr lang="en-US" dirty="0"/>
              <a:t>Number of defects identified during testing.</a:t>
            </a:r>
          </a:p>
          <a:p>
            <a:pPr marL="742950" lvl="1" indent="-285750">
              <a:buFont typeface="+mj-lt"/>
              <a:buAutoNum type="arabicPeriod"/>
            </a:pPr>
            <a:r>
              <a:rPr lang="en-US" dirty="0"/>
              <a:t>Results of quality control measurements.</a:t>
            </a:r>
          </a:p>
          <a:p>
            <a:pPr>
              <a:buFont typeface="+mj-lt"/>
              <a:buAutoNum type="arabicPeriod"/>
            </a:pPr>
            <a:r>
              <a:rPr lang="en-US" b="1" dirty="0"/>
              <a:t>Resource Data</a:t>
            </a:r>
            <a:r>
              <a:rPr lang="en-US" dirty="0"/>
              <a:t>: </a:t>
            </a:r>
          </a:p>
          <a:p>
            <a:pPr marL="742950" lvl="1" indent="-285750">
              <a:buFont typeface="+mj-lt"/>
              <a:buAutoNum type="arabicPeriod"/>
            </a:pPr>
            <a:r>
              <a:rPr lang="en-US" dirty="0"/>
              <a:t>Resource utilization rates.</a:t>
            </a:r>
          </a:p>
          <a:p>
            <a:pPr marL="742950" lvl="1" indent="-285750">
              <a:buFont typeface="+mj-lt"/>
              <a:buAutoNum type="arabicPeriod"/>
            </a:pPr>
            <a:r>
              <a:rPr lang="en-US" dirty="0"/>
              <a:t>Hours worked by team members.</a:t>
            </a:r>
          </a:p>
          <a:p>
            <a:pPr marL="0" indent="0">
              <a:buNone/>
            </a:pPr>
            <a:endParaRPr lang="en-US" dirty="0"/>
          </a:p>
        </p:txBody>
      </p:sp>
    </p:spTree>
    <p:extLst>
      <p:ext uri="{BB962C8B-B14F-4D97-AF65-F5344CB8AC3E}">
        <p14:creationId xmlns:p14="http://schemas.microsoft.com/office/powerpoint/2010/main" val="1178829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9867D-4585-7870-37FD-3286ECDE4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FA649-3AA0-FC9F-97AE-CAF8E1BA2D82}"/>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A5551A8A-CC91-A37E-B652-DA7B4B5AE07E}"/>
              </a:ext>
            </a:extLst>
          </p:cNvPr>
          <p:cNvSpPr>
            <a:spLocks noGrp="1"/>
          </p:cNvSpPr>
          <p:nvPr>
            <p:ph idx="1"/>
          </p:nvPr>
        </p:nvSpPr>
        <p:spPr/>
        <p:txBody>
          <a:bodyPr>
            <a:normAutofit/>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Project management information system</a:t>
            </a:r>
          </a:p>
          <a:p>
            <a:pPr algn="l">
              <a:buFont typeface="+mj-lt"/>
              <a:buAutoNum type="arabicPeriod"/>
            </a:pPr>
            <a:r>
              <a:rPr lang="en-US" b="0" i="0" dirty="0">
                <a:solidFill>
                  <a:srgbClr val="333333"/>
                </a:solidFill>
                <a:effectLst/>
                <a:latin typeface="Arial" panose="020B0604020202020204" pitchFamily="34" charset="0"/>
              </a:rPr>
              <a:t>Meetings</a:t>
            </a:r>
          </a:p>
        </p:txBody>
      </p:sp>
    </p:spTree>
    <p:extLst>
      <p:ext uri="{BB962C8B-B14F-4D97-AF65-F5344CB8AC3E}">
        <p14:creationId xmlns:p14="http://schemas.microsoft.com/office/powerpoint/2010/main" val="3216311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EF690-A041-259D-1DF7-9749B7E3B3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FAA37-2BFB-62A1-9039-A9EB4B14B28C}"/>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86CA0E60-45A0-F79C-1658-990B96D18EC4}"/>
              </a:ext>
            </a:extLst>
          </p:cNvPr>
          <p:cNvSpPr>
            <a:spLocks noGrp="1"/>
          </p:cNvSpPr>
          <p:nvPr>
            <p:ph idx="1"/>
          </p:nvPr>
        </p:nvSpPr>
        <p:spPr/>
        <p:txBody>
          <a:bodyPr>
            <a:normAutofit fontScale="92500" lnSpcReduction="20000"/>
          </a:bodyPr>
          <a:lstStyle/>
          <a:p>
            <a:pPr marL="0" indent="0">
              <a:buNone/>
            </a:pPr>
            <a:r>
              <a:rPr lang="en-US" b="1" dirty="0"/>
              <a:t>4. Manage Project Knowledge</a:t>
            </a:r>
          </a:p>
          <a:p>
            <a:pPr>
              <a:buFont typeface="Arial" panose="020B0604020202020204" pitchFamily="34" charset="0"/>
              <a:buChar char="•"/>
            </a:pPr>
            <a:r>
              <a:rPr lang="en-US" b="1" dirty="0"/>
              <a:t>Purpose</a:t>
            </a:r>
            <a:r>
              <a:rPr lang="en-US" dirty="0"/>
              <a:t>: Use existing knowledge and create new knowledge to achieve project objectives and contribute to organizational learning.</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Project management plan</a:t>
            </a:r>
          </a:p>
          <a:p>
            <a:pPr marL="742950" lvl="1" indent="-285750">
              <a:buFont typeface="Arial" panose="020B0604020202020204" pitchFamily="34" charset="0"/>
              <a:buChar char="•"/>
            </a:pPr>
            <a:r>
              <a:rPr lang="en-US" dirty="0"/>
              <a:t>Project documents (e.g., lessons learned register)</a:t>
            </a:r>
          </a:p>
          <a:p>
            <a:pPr marL="742950" lvl="1" indent="-285750">
              <a:buFont typeface="Arial" panose="020B0604020202020204" pitchFamily="34" charset="0"/>
              <a:buChar char="•"/>
            </a:pPr>
            <a:r>
              <a:rPr lang="en-US" dirty="0"/>
              <a:t>Deliverables</a:t>
            </a:r>
          </a:p>
          <a:p>
            <a:pPr marL="742950" lvl="1" indent="-285750">
              <a:buFont typeface="Arial" panose="020B0604020202020204" pitchFamily="34" charset="0"/>
              <a:buChar char="•"/>
            </a:pPr>
            <a:r>
              <a:rPr lang="en-US" dirty="0"/>
              <a:t>EEF</a:t>
            </a:r>
          </a:p>
          <a:p>
            <a:pPr marL="742950" lvl="1" indent="-285750">
              <a:buFont typeface="Arial" panose="020B0604020202020204" pitchFamily="34" charset="0"/>
              <a:buChar char="•"/>
            </a:pPr>
            <a:r>
              <a:rPr lang="en-US" dirty="0"/>
              <a:t>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Lessons learned register</a:t>
            </a:r>
          </a:p>
          <a:p>
            <a:pPr marL="742950" lvl="1" indent="-285750">
              <a:buFont typeface="Arial" panose="020B0604020202020204" pitchFamily="34" charset="0"/>
              <a:buChar char="•"/>
            </a:pPr>
            <a:r>
              <a:rPr lang="en-US" dirty="0"/>
              <a:t>Updates to project management plan and OPA</a:t>
            </a:r>
          </a:p>
          <a:p>
            <a:pPr marL="0" indent="0">
              <a:buNone/>
            </a:pPr>
            <a:endParaRPr lang="en-US" dirty="0"/>
          </a:p>
        </p:txBody>
      </p:sp>
    </p:spTree>
    <p:extLst>
      <p:ext uri="{BB962C8B-B14F-4D97-AF65-F5344CB8AC3E}">
        <p14:creationId xmlns:p14="http://schemas.microsoft.com/office/powerpoint/2010/main" val="39921887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1B54-B4B4-0A4B-5F25-EFDAD43EF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1A80C-0589-EC5D-EB2D-F839DE1884B6}"/>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F3E77737-F69A-C6C5-D2CB-C970D5A85938}"/>
              </a:ext>
            </a:extLst>
          </p:cNvPr>
          <p:cNvSpPr>
            <a:spLocks noGrp="1"/>
          </p:cNvSpPr>
          <p:nvPr>
            <p:ph idx="1"/>
          </p:nvPr>
        </p:nvSpPr>
        <p:spPr/>
        <p:txBody>
          <a:bodyPr>
            <a:normAutofit lnSpcReduction="10000"/>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Knowledge management</a:t>
            </a:r>
          </a:p>
          <a:p>
            <a:pPr algn="l">
              <a:buFont typeface="+mj-lt"/>
              <a:buAutoNum type="arabicPeriod"/>
            </a:pPr>
            <a:r>
              <a:rPr lang="en-US" b="0" i="0" dirty="0">
                <a:solidFill>
                  <a:srgbClr val="333333"/>
                </a:solidFill>
                <a:effectLst/>
                <a:latin typeface="Arial" panose="020B0604020202020204" pitchFamily="34" charset="0"/>
              </a:rPr>
              <a:t>Information management</a:t>
            </a:r>
          </a:p>
          <a:p>
            <a:pPr algn="l">
              <a:buFont typeface="+mj-lt"/>
              <a:buAutoNum type="arabicPeriod"/>
            </a:pPr>
            <a:r>
              <a:rPr lang="en-US" b="0" i="0" dirty="0">
                <a:solidFill>
                  <a:srgbClr val="333333"/>
                </a:solidFill>
                <a:effectLst/>
                <a:latin typeface="Arial" panose="020B0604020202020204" pitchFamily="34" charset="0"/>
              </a:rPr>
              <a:t>Interpersonal and team skills</a:t>
            </a:r>
          </a:p>
          <a:p>
            <a:pPr marL="742950" lvl="1" indent="-285750" algn="l">
              <a:buFont typeface="+mj-lt"/>
              <a:buAutoNum type="arabicPeriod"/>
            </a:pPr>
            <a:r>
              <a:rPr lang="en-US" b="0" i="0" dirty="0">
                <a:solidFill>
                  <a:srgbClr val="333333"/>
                </a:solidFill>
                <a:effectLst/>
                <a:latin typeface="Arial" panose="020B0604020202020204" pitchFamily="34" charset="0"/>
              </a:rPr>
              <a:t>Active listening</a:t>
            </a:r>
          </a:p>
          <a:p>
            <a:pPr marL="742950" lvl="1" indent="-285750" algn="l">
              <a:buFont typeface="+mj-lt"/>
              <a:buAutoNum type="arabicPeriod"/>
            </a:pPr>
            <a:r>
              <a:rPr lang="en-US" b="0" i="0" dirty="0">
                <a:solidFill>
                  <a:srgbClr val="333333"/>
                </a:solidFill>
                <a:effectLst/>
                <a:latin typeface="Arial" panose="020B0604020202020204" pitchFamily="34" charset="0"/>
              </a:rPr>
              <a:t>Facilitation</a:t>
            </a:r>
          </a:p>
          <a:p>
            <a:pPr marL="742950" lvl="1" indent="-285750" algn="l">
              <a:buFont typeface="+mj-lt"/>
              <a:buAutoNum type="arabicPeriod"/>
            </a:pPr>
            <a:r>
              <a:rPr lang="en-US" b="0" i="0" dirty="0">
                <a:solidFill>
                  <a:srgbClr val="333333"/>
                </a:solidFill>
                <a:effectLst/>
                <a:latin typeface="Arial" panose="020B0604020202020204" pitchFamily="34" charset="0"/>
              </a:rPr>
              <a:t>Leadership</a:t>
            </a:r>
          </a:p>
          <a:p>
            <a:pPr marL="742950" lvl="1" indent="-285750" algn="l">
              <a:buFont typeface="+mj-lt"/>
              <a:buAutoNum type="arabicPeriod"/>
            </a:pPr>
            <a:r>
              <a:rPr lang="en-US" b="0" i="0" dirty="0">
                <a:solidFill>
                  <a:srgbClr val="333333"/>
                </a:solidFill>
                <a:effectLst/>
                <a:latin typeface="Arial" panose="020B0604020202020204" pitchFamily="34" charset="0"/>
              </a:rPr>
              <a:t>Networking</a:t>
            </a:r>
          </a:p>
          <a:p>
            <a:pPr marL="742950" lvl="1" indent="-285750" algn="l">
              <a:buFont typeface="+mj-lt"/>
              <a:buAutoNum type="arabicPeriod"/>
            </a:pPr>
            <a:r>
              <a:rPr lang="en-US" b="0" i="0" dirty="0">
                <a:solidFill>
                  <a:srgbClr val="333333"/>
                </a:solidFill>
                <a:effectLst/>
                <a:latin typeface="Arial" panose="020B0604020202020204" pitchFamily="34" charset="0"/>
              </a:rPr>
              <a:t>Political awareness</a:t>
            </a:r>
          </a:p>
          <a:p>
            <a:pPr marL="0" indent="0">
              <a:buNone/>
            </a:pPr>
            <a:endParaRPr lang="en-US" dirty="0"/>
          </a:p>
        </p:txBody>
      </p:sp>
    </p:spTree>
    <p:extLst>
      <p:ext uri="{BB962C8B-B14F-4D97-AF65-F5344CB8AC3E}">
        <p14:creationId xmlns:p14="http://schemas.microsoft.com/office/powerpoint/2010/main" val="14841411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9A448-4AEA-98D1-46A2-106D6C17F0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EA4E8-09E0-A04E-F845-408EF00931AB}"/>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0FD7F74C-99D8-3F6B-1409-86CDC8133C5B}"/>
              </a:ext>
            </a:extLst>
          </p:cNvPr>
          <p:cNvSpPr>
            <a:spLocks noGrp="1"/>
          </p:cNvSpPr>
          <p:nvPr>
            <p:ph idx="1"/>
          </p:nvPr>
        </p:nvSpPr>
        <p:spPr/>
        <p:txBody>
          <a:bodyPr>
            <a:normAutofit fontScale="85000" lnSpcReduction="20000"/>
          </a:bodyPr>
          <a:lstStyle/>
          <a:p>
            <a:pPr marL="0" indent="0">
              <a:buNone/>
            </a:pPr>
            <a:r>
              <a:rPr lang="en-US" b="1" dirty="0"/>
              <a:t>5. Monitor and Control Project Work</a:t>
            </a:r>
          </a:p>
          <a:p>
            <a:pPr>
              <a:buFont typeface="Arial" panose="020B0604020202020204" pitchFamily="34" charset="0"/>
              <a:buChar char="•"/>
            </a:pPr>
            <a:r>
              <a:rPr lang="en-US" b="1" dirty="0"/>
              <a:t>Purpose</a:t>
            </a:r>
            <a:r>
              <a:rPr lang="en-US" dirty="0"/>
              <a:t>: Track, review, and report project progress to meet performance objectives.</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Project management plan</a:t>
            </a:r>
          </a:p>
          <a:p>
            <a:pPr marL="742950" lvl="1" indent="-285750">
              <a:buFont typeface="Arial" panose="020B0604020202020204" pitchFamily="34" charset="0"/>
              <a:buChar char="•"/>
            </a:pPr>
            <a:r>
              <a:rPr lang="en-US" dirty="0"/>
              <a:t>Project documents (e.g., assumption log, risk register)</a:t>
            </a:r>
          </a:p>
          <a:p>
            <a:pPr marL="742950" lvl="1" indent="-285750">
              <a:buFont typeface="Arial" panose="020B0604020202020204" pitchFamily="34" charset="0"/>
              <a:buChar char="•"/>
            </a:pPr>
            <a:r>
              <a:rPr lang="en-US" dirty="0"/>
              <a:t>Work performance information</a:t>
            </a:r>
          </a:p>
          <a:p>
            <a:pPr marL="742950" lvl="1" indent="-285750">
              <a:buFont typeface="Arial" panose="020B0604020202020204" pitchFamily="34" charset="0"/>
              <a:buChar char="•"/>
            </a:pPr>
            <a:r>
              <a:rPr lang="en-US" dirty="0"/>
              <a:t>Agreements</a:t>
            </a:r>
          </a:p>
          <a:p>
            <a:pPr marL="742950" lvl="1" indent="-285750">
              <a:buFont typeface="Arial" panose="020B0604020202020204" pitchFamily="34" charset="0"/>
              <a:buChar char="•"/>
            </a:pPr>
            <a:r>
              <a:rPr lang="en-US" dirty="0"/>
              <a:t>EEF</a:t>
            </a:r>
          </a:p>
          <a:p>
            <a:pPr marL="742950" lvl="1" indent="-285750">
              <a:buFont typeface="Arial" panose="020B0604020202020204" pitchFamily="34" charset="0"/>
              <a:buChar char="•"/>
            </a:pPr>
            <a:r>
              <a:rPr lang="en-US" dirty="0"/>
              <a:t>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Work performance reports</a:t>
            </a:r>
          </a:p>
          <a:p>
            <a:pPr marL="742950" lvl="1" indent="-285750">
              <a:buFont typeface="Arial" panose="020B0604020202020204" pitchFamily="34" charset="0"/>
              <a:buChar char="•"/>
            </a:pPr>
            <a:r>
              <a:rPr lang="en-US" dirty="0"/>
              <a:t>Change requests</a:t>
            </a:r>
          </a:p>
          <a:p>
            <a:pPr marL="742950" lvl="1" indent="-285750">
              <a:buFont typeface="Arial" panose="020B0604020202020204" pitchFamily="34" charset="0"/>
              <a:buChar char="•"/>
            </a:pPr>
            <a:r>
              <a:rPr lang="en-US" dirty="0"/>
              <a:t>Updates to project documents and plans</a:t>
            </a:r>
          </a:p>
          <a:p>
            <a:pPr marL="0" indent="0">
              <a:buNone/>
            </a:pPr>
            <a:endParaRPr lang="en-US" dirty="0"/>
          </a:p>
        </p:txBody>
      </p:sp>
    </p:spTree>
    <p:extLst>
      <p:ext uri="{BB962C8B-B14F-4D97-AF65-F5344CB8AC3E}">
        <p14:creationId xmlns:p14="http://schemas.microsoft.com/office/powerpoint/2010/main" val="19042000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C6D0-B456-9840-F2E2-A3598D82F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9C1B3-C3BB-0DE5-C028-7E498ECD1974}"/>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7D526594-DE68-BC0E-F0FC-4C807E245BBC}"/>
              </a:ext>
            </a:extLst>
          </p:cNvPr>
          <p:cNvSpPr>
            <a:spLocks noGrp="1"/>
          </p:cNvSpPr>
          <p:nvPr>
            <p:ph idx="1"/>
          </p:nvPr>
        </p:nvSpPr>
        <p:spPr/>
        <p:txBody>
          <a:bodyPr>
            <a:normAutofit fontScale="92500" lnSpcReduction="10000"/>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Data analysis</a:t>
            </a:r>
          </a:p>
          <a:p>
            <a:pPr marL="742950" lvl="1" indent="-285750" algn="l">
              <a:buFont typeface="+mj-lt"/>
              <a:buAutoNum type="arabicPeriod"/>
            </a:pPr>
            <a:r>
              <a:rPr lang="en-US" b="0" i="0" dirty="0">
                <a:solidFill>
                  <a:srgbClr val="333333"/>
                </a:solidFill>
                <a:effectLst/>
                <a:latin typeface="Arial" panose="020B0604020202020204" pitchFamily="34" charset="0"/>
              </a:rPr>
              <a:t>Alternatives analysis</a:t>
            </a:r>
          </a:p>
          <a:p>
            <a:pPr marL="742950" lvl="1" indent="-285750" algn="l">
              <a:buFont typeface="+mj-lt"/>
              <a:buAutoNum type="arabicPeriod"/>
            </a:pPr>
            <a:r>
              <a:rPr lang="en-US" b="0" i="0" dirty="0">
                <a:solidFill>
                  <a:srgbClr val="333333"/>
                </a:solidFill>
                <a:effectLst/>
                <a:latin typeface="Arial" panose="020B0604020202020204" pitchFamily="34" charset="0"/>
              </a:rPr>
              <a:t>Cost-benefit analysis</a:t>
            </a:r>
          </a:p>
          <a:p>
            <a:pPr marL="742950" lvl="1" indent="-285750" algn="l">
              <a:buFont typeface="+mj-lt"/>
              <a:buAutoNum type="arabicPeriod"/>
            </a:pPr>
            <a:r>
              <a:rPr lang="en-US" b="0" i="0" dirty="0">
                <a:solidFill>
                  <a:srgbClr val="333333"/>
                </a:solidFill>
                <a:effectLst/>
                <a:latin typeface="Arial" panose="020B0604020202020204" pitchFamily="34" charset="0"/>
              </a:rPr>
              <a:t>Earned value analysis</a:t>
            </a:r>
          </a:p>
          <a:p>
            <a:pPr marL="742950" lvl="1" indent="-285750" algn="l">
              <a:buFont typeface="+mj-lt"/>
              <a:buAutoNum type="arabicPeriod"/>
            </a:pPr>
            <a:r>
              <a:rPr lang="en-US" b="0" i="0" dirty="0">
                <a:solidFill>
                  <a:srgbClr val="333333"/>
                </a:solidFill>
                <a:effectLst/>
                <a:latin typeface="Arial" panose="020B0604020202020204" pitchFamily="34" charset="0"/>
              </a:rPr>
              <a:t>Root cause analysis</a:t>
            </a:r>
          </a:p>
          <a:p>
            <a:pPr marL="742950" lvl="1" indent="-285750" algn="l">
              <a:buFont typeface="+mj-lt"/>
              <a:buAutoNum type="arabicPeriod"/>
            </a:pPr>
            <a:r>
              <a:rPr lang="en-US" b="0" i="0" dirty="0">
                <a:solidFill>
                  <a:srgbClr val="333333"/>
                </a:solidFill>
                <a:effectLst/>
                <a:latin typeface="Arial" panose="020B0604020202020204" pitchFamily="34" charset="0"/>
              </a:rPr>
              <a:t>Trend analysis</a:t>
            </a:r>
          </a:p>
          <a:p>
            <a:pPr marL="742950" lvl="1" indent="-285750" algn="l">
              <a:buFont typeface="+mj-lt"/>
              <a:buAutoNum type="arabicPeriod"/>
            </a:pPr>
            <a:r>
              <a:rPr lang="en-US" b="0" i="0" dirty="0">
                <a:solidFill>
                  <a:srgbClr val="333333"/>
                </a:solidFill>
                <a:effectLst/>
                <a:latin typeface="Arial" panose="020B0604020202020204" pitchFamily="34" charset="0"/>
              </a:rPr>
              <a:t>Variance analysis</a:t>
            </a:r>
          </a:p>
          <a:p>
            <a:pPr algn="l">
              <a:buFont typeface="+mj-lt"/>
              <a:buAutoNum type="arabicPeriod"/>
            </a:pPr>
            <a:r>
              <a:rPr lang="en-US" b="0" i="0" dirty="0">
                <a:solidFill>
                  <a:srgbClr val="333333"/>
                </a:solidFill>
                <a:effectLst/>
                <a:latin typeface="Arial" panose="020B0604020202020204" pitchFamily="34" charset="0"/>
              </a:rPr>
              <a:t>Decision making</a:t>
            </a:r>
          </a:p>
          <a:p>
            <a:pPr algn="l">
              <a:buFont typeface="+mj-lt"/>
              <a:buAutoNum type="arabicPeriod"/>
            </a:pPr>
            <a:r>
              <a:rPr lang="en-US" b="0" i="0" dirty="0">
                <a:solidFill>
                  <a:srgbClr val="333333"/>
                </a:solidFill>
                <a:effectLst/>
                <a:latin typeface="Arial" panose="020B0604020202020204" pitchFamily="34" charset="0"/>
              </a:rPr>
              <a:t>Meetings</a:t>
            </a:r>
          </a:p>
          <a:p>
            <a:pPr marL="0" indent="0">
              <a:buNone/>
            </a:pPr>
            <a:endParaRPr lang="en-US" dirty="0"/>
          </a:p>
        </p:txBody>
      </p:sp>
    </p:spTree>
    <p:extLst>
      <p:ext uri="{BB962C8B-B14F-4D97-AF65-F5344CB8AC3E}">
        <p14:creationId xmlns:p14="http://schemas.microsoft.com/office/powerpoint/2010/main" val="17625581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619F4-2E2A-C5F3-428A-5C67A6289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F59F2-2FD8-603B-7B31-05C79630EF07}"/>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1456B1EB-4906-AAF7-1C9A-F8BFA0C26918}"/>
              </a:ext>
            </a:extLst>
          </p:cNvPr>
          <p:cNvSpPr>
            <a:spLocks noGrp="1"/>
          </p:cNvSpPr>
          <p:nvPr>
            <p:ph idx="1"/>
          </p:nvPr>
        </p:nvSpPr>
        <p:spPr/>
        <p:txBody>
          <a:bodyPr>
            <a:normAutofit fontScale="92500" lnSpcReduction="20000"/>
          </a:bodyPr>
          <a:lstStyle/>
          <a:p>
            <a:pPr marL="0" indent="0">
              <a:buNone/>
            </a:pPr>
            <a:r>
              <a:rPr lang="en-US" b="1" dirty="0"/>
              <a:t>6. Perform Integrated Change Control</a:t>
            </a:r>
          </a:p>
          <a:p>
            <a:pPr>
              <a:buFont typeface="Arial" panose="020B0604020202020204" pitchFamily="34" charset="0"/>
              <a:buChar char="•"/>
            </a:pPr>
            <a:r>
              <a:rPr lang="en-US" b="1" dirty="0"/>
              <a:t>Purpose</a:t>
            </a:r>
            <a:r>
              <a:rPr lang="en-US" dirty="0"/>
              <a:t>: Review all change requests, approve/reject changes, and update project documents and plans accordingly.</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Project management plan</a:t>
            </a:r>
          </a:p>
          <a:p>
            <a:pPr marL="742950" lvl="1" indent="-285750">
              <a:buFont typeface="Arial" panose="020B0604020202020204" pitchFamily="34" charset="0"/>
              <a:buChar char="•"/>
            </a:pPr>
            <a:r>
              <a:rPr lang="en-US" dirty="0"/>
              <a:t>Project documents (e.g., change log)</a:t>
            </a:r>
          </a:p>
          <a:p>
            <a:pPr marL="742950" lvl="1" indent="-285750">
              <a:buFont typeface="Arial" panose="020B0604020202020204" pitchFamily="34" charset="0"/>
              <a:buChar char="•"/>
            </a:pPr>
            <a:r>
              <a:rPr lang="en-US" dirty="0"/>
              <a:t>Work performance reports</a:t>
            </a:r>
          </a:p>
          <a:p>
            <a:pPr marL="742950" lvl="1" indent="-285750">
              <a:buFont typeface="Arial" panose="020B0604020202020204" pitchFamily="34" charset="0"/>
              <a:buChar char="•"/>
            </a:pPr>
            <a:r>
              <a:rPr lang="en-US" dirty="0"/>
              <a:t>Change requests</a:t>
            </a:r>
          </a:p>
          <a:p>
            <a:pPr marL="742950" lvl="1" indent="-285750">
              <a:buFont typeface="Arial" panose="020B0604020202020204" pitchFamily="34" charset="0"/>
              <a:buChar char="•"/>
            </a:pPr>
            <a:r>
              <a:rPr lang="en-US" dirty="0"/>
              <a:t>EEF</a:t>
            </a:r>
          </a:p>
          <a:p>
            <a:pPr marL="742950" lvl="1" indent="-285750">
              <a:buFont typeface="Arial" panose="020B0604020202020204" pitchFamily="34" charset="0"/>
              <a:buChar char="•"/>
            </a:pPr>
            <a:r>
              <a:rPr lang="en-US" dirty="0"/>
              <a:t>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Approved change requests</a:t>
            </a:r>
          </a:p>
          <a:p>
            <a:pPr marL="742950" lvl="1" indent="-285750">
              <a:buFont typeface="Arial" panose="020B0604020202020204" pitchFamily="34" charset="0"/>
              <a:buChar char="•"/>
            </a:pPr>
            <a:r>
              <a:rPr lang="en-US" dirty="0"/>
              <a:t>Updates to project management plan and project documents</a:t>
            </a:r>
          </a:p>
          <a:p>
            <a:pPr marL="0" indent="0">
              <a:buNone/>
            </a:pPr>
            <a:endParaRPr lang="en-US" dirty="0"/>
          </a:p>
        </p:txBody>
      </p:sp>
    </p:spTree>
    <p:extLst>
      <p:ext uri="{BB962C8B-B14F-4D97-AF65-F5344CB8AC3E}">
        <p14:creationId xmlns:p14="http://schemas.microsoft.com/office/powerpoint/2010/main" val="24142951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9A678-BCF8-F53E-6135-1F7A18767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31813-0BF6-1DED-9D50-CBFEBFAF4E4E}"/>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A81C613C-F668-53E7-DC98-EBA6A22CCAFE}"/>
              </a:ext>
            </a:extLst>
          </p:cNvPr>
          <p:cNvSpPr>
            <a:spLocks noGrp="1"/>
          </p:cNvSpPr>
          <p:nvPr>
            <p:ph idx="1"/>
          </p:nvPr>
        </p:nvSpPr>
        <p:spPr/>
        <p:txBody>
          <a:bodyPr>
            <a:normAutofit fontScale="92500" lnSpcReduction="10000"/>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Change control tools</a:t>
            </a:r>
          </a:p>
          <a:p>
            <a:pPr algn="l">
              <a:buFont typeface="+mj-lt"/>
              <a:buAutoNum type="arabicPeriod"/>
            </a:pPr>
            <a:r>
              <a:rPr lang="en-US" b="0" i="0" dirty="0">
                <a:solidFill>
                  <a:srgbClr val="333333"/>
                </a:solidFill>
                <a:effectLst/>
                <a:latin typeface="Arial" panose="020B0604020202020204" pitchFamily="34" charset="0"/>
              </a:rPr>
              <a:t>Data analysis</a:t>
            </a:r>
          </a:p>
          <a:p>
            <a:pPr marL="742950" lvl="1" indent="-285750" algn="l">
              <a:buFont typeface="+mj-lt"/>
              <a:buAutoNum type="arabicPeriod"/>
            </a:pPr>
            <a:r>
              <a:rPr lang="en-US" b="0" i="0" dirty="0">
                <a:solidFill>
                  <a:srgbClr val="333333"/>
                </a:solidFill>
                <a:effectLst/>
                <a:latin typeface="Arial" panose="020B0604020202020204" pitchFamily="34" charset="0"/>
              </a:rPr>
              <a:t>Alternatives analysis</a:t>
            </a:r>
          </a:p>
          <a:p>
            <a:pPr marL="742950" lvl="1" indent="-285750" algn="l">
              <a:buFont typeface="+mj-lt"/>
              <a:buAutoNum type="arabicPeriod"/>
            </a:pPr>
            <a:r>
              <a:rPr lang="en-US" b="0" i="0" dirty="0">
                <a:solidFill>
                  <a:srgbClr val="333333"/>
                </a:solidFill>
                <a:effectLst/>
                <a:latin typeface="Arial" panose="020B0604020202020204" pitchFamily="34" charset="0"/>
              </a:rPr>
              <a:t>Cost-benefit analysis</a:t>
            </a:r>
          </a:p>
          <a:p>
            <a:pPr algn="l">
              <a:buFont typeface="+mj-lt"/>
              <a:buAutoNum type="arabicPeriod"/>
            </a:pPr>
            <a:r>
              <a:rPr lang="en-US" b="0" i="0" dirty="0">
                <a:solidFill>
                  <a:srgbClr val="333333"/>
                </a:solidFill>
                <a:effectLst/>
                <a:latin typeface="Arial" panose="020B0604020202020204" pitchFamily="34" charset="0"/>
              </a:rPr>
              <a:t>Decision making</a:t>
            </a:r>
          </a:p>
          <a:p>
            <a:pPr marL="742950" lvl="1" indent="-285750" algn="l">
              <a:buFont typeface="+mj-lt"/>
              <a:buAutoNum type="arabicPeriod"/>
            </a:pPr>
            <a:r>
              <a:rPr lang="en-US" b="0" i="0" dirty="0">
                <a:solidFill>
                  <a:srgbClr val="333333"/>
                </a:solidFill>
                <a:effectLst/>
                <a:latin typeface="Arial" panose="020B0604020202020204" pitchFamily="34" charset="0"/>
              </a:rPr>
              <a:t>Voting</a:t>
            </a:r>
          </a:p>
          <a:p>
            <a:pPr marL="742950" lvl="1" indent="-285750" algn="l">
              <a:buFont typeface="+mj-lt"/>
              <a:buAutoNum type="arabicPeriod"/>
            </a:pPr>
            <a:r>
              <a:rPr lang="en-US" b="0" i="0" dirty="0">
                <a:solidFill>
                  <a:srgbClr val="333333"/>
                </a:solidFill>
                <a:effectLst/>
                <a:latin typeface="Arial" panose="020B0604020202020204" pitchFamily="34" charset="0"/>
              </a:rPr>
              <a:t>Autocratic decision making</a:t>
            </a:r>
          </a:p>
          <a:p>
            <a:pPr marL="742950" lvl="1" indent="-285750" algn="l">
              <a:buFont typeface="+mj-lt"/>
              <a:buAutoNum type="arabicPeriod"/>
            </a:pPr>
            <a:r>
              <a:rPr lang="en-US" b="0" i="0" dirty="0">
                <a:solidFill>
                  <a:srgbClr val="333333"/>
                </a:solidFill>
                <a:effectLst/>
                <a:latin typeface="Arial" panose="020B0604020202020204" pitchFamily="34" charset="0"/>
              </a:rPr>
              <a:t>Multicriteria decision analysis</a:t>
            </a:r>
          </a:p>
          <a:p>
            <a:pPr algn="l">
              <a:buFont typeface="+mj-lt"/>
              <a:buAutoNum type="arabicPeriod"/>
            </a:pPr>
            <a:r>
              <a:rPr lang="en-US" b="0" i="0" dirty="0">
                <a:solidFill>
                  <a:srgbClr val="333333"/>
                </a:solidFill>
                <a:effectLst/>
                <a:latin typeface="Arial" panose="020B0604020202020204" pitchFamily="34" charset="0"/>
              </a:rPr>
              <a:t>Meetings</a:t>
            </a:r>
          </a:p>
          <a:p>
            <a:pPr marL="0" indent="0">
              <a:buNone/>
            </a:pPr>
            <a:endParaRPr lang="en-US" dirty="0"/>
          </a:p>
        </p:txBody>
      </p:sp>
    </p:spTree>
    <p:extLst>
      <p:ext uri="{BB962C8B-B14F-4D97-AF65-F5344CB8AC3E}">
        <p14:creationId xmlns:p14="http://schemas.microsoft.com/office/powerpoint/2010/main" val="2472021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AD8727-1EC2-A0F5-9101-64DB85AAB245}"/>
              </a:ext>
            </a:extLst>
          </p:cNvPr>
          <p:cNvPicPr>
            <a:picLocks noGrp="1" noChangeAspect="1"/>
          </p:cNvPicPr>
          <p:nvPr>
            <p:ph idx="1"/>
          </p:nvPr>
        </p:nvPicPr>
        <p:blipFill>
          <a:blip r:embed="rId2"/>
          <a:stretch>
            <a:fillRect/>
          </a:stretch>
        </p:blipFill>
        <p:spPr>
          <a:xfrm>
            <a:off x="1334402" y="643466"/>
            <a:ext cx="9523195" cy="5571067"/>
          </a:xfrm>
          <a:prstGeom prst="rect">
            <a:avLst/>
          </a:prstGeom>
        </p:spPr>
      </p:pic>
    </p:spTree>
    <p:extLst>
      <p:ext uri="{BB962C8B-B14F-4D97-AF65-F5344CB8AC3E}">
        <p14:creationId xmlns:p14="http://schemas.microsoft.com/office/powerpoint/2010/main" val="36271052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85D-509C-18DE-1348-4C65D67FE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F2B81-5467-0B89-5E4B-EE67E1C388A1}"/>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4B27C6AD-A048-BB3D-382A-9BC0AB084F62}"/>
              </a:ext>
            </a:extLst>
          </p:cNvPr>
          <p:cNvSpPr>
            <a:spLocks noGrp="1"/>
          </p:cNvSpPr>
          <p:nvPr>
            <p:ph idx="1"/>
          </p:nvPr>
        </p:nvSpPr>
        <p:spPr/>
        <p:txBody>
          <a:bodyPr>
            <a:normAutofit fontScale="85000" lnSpcReduction="20000"/>
          </a:bodyPr>
          <a:lstStyle/>
          <a:p>
            <a:pPr marL="0" indent="0">
              <a:buNone/>
            </a:pPr>
            <a:r>
              <a:rPr lang="en-US" b="1" dirty="0"/>
              <a:t>7. Close Project or Phase</a:t>
            </a:r>
          </a:p>
          <a:p>
            <a:pPr>
              <a:buFont typeface="Arial" panose="020B0604020202020204" pitchFamily="34" charset="0"/>
              <a:buChar char="•"/>
            </a:pPr>
            <a:r>
              <a:rPr lang="en-US" b="1" dirty="0"/>
              <a:t>Purpose</a:t>
            </a:r>
            <a:r>
              <a:rPr lang="en-US" dirty="0"/>
              <a:t>: Finalize all project activities to formally close the project or a phase.</a:t>
            </a:r>
          </a:p>
          <a:p>
            <a:pPr>
              <a:buFont typeface="Arial" panose="020B0604020202020204" pitchFamily="34" charset="0"/>
              <a:buChar char="•"/>
            </a:pPr>
            <a:r>
              <a:rPr lang="en-US" b="1" dirty="0"/>
              <a:t>Key Inputs</a:t>
            </a:r>
            <a:r>
              <a:rPr lang="en-US" dirty="0"/>
              <a:t>: </a:t>
            </a:r>
          </a:p>
          <a:p>
            <a:pPr marL="742950" lvl="1" indent="-285750">
              <a:buFont typeface="Arial" panose="020B0604020202020204" pitchFamily="34" charset="0"/>
              <a:buChar char="•"/>
            </a:pPr>
            <a:r>
              <a:rPr lang="en-US" dirty="0"/>
              <a:t>Project charter</a:t>
            </a:r>
          </a:p>
          <a:p>
            <a:pPr marL="742950" lvl="1" indent="-285750">
              <a:buFont typeface="Arial" panose="020B0604020202020204" pitchFamily="34" charset="0"/>
              <a:buChar char="•"/>
            </a:pPr>
            <a:r>
              <a:rPr lang="en-US" dirty="0"/>
              <a:t>Project management plan</a:t>
            </a:r>
          </a:p>
          <a:p>
            <a:pPr marL="742950" lvl="1" indent="-285750">
              <a:buFont typeface="Arial" panose="020B0604020202020204" pitchFamily="34" charset="0"/>
              <a:buChar char="•"/>
            </a:pPr>
            <a:r>
              <a:rPr lang="en-US" dirty="0"/>
              <a:t>Project documents (e.g., lessons learned register)</a:t>
            </a:r>
          </a:p>
          <a:p>
            <a:pPr marL="742950" lvl="1" indent="-285750">
              <a:buFont typeface="Arial" panose="020B0604020202020204" pitchFamily="34" charset="0"/>
              <a:buChar char="•"/>
            </a:pPr>
            <a:r>
              <a:rPr lang="en-US" dirty="0"/>
              <a:t>Accepted deliverables</a:t>
            </a:r>
          </a:p>
          <a:p>
            <a:pPr marL="742950" lvl="1" indent="-285750">
              <a:buFont typeface="Arial" panose="020B0604020202020204" pitchFamily="34" charset="0"/>
              <a:buChar char="•"/>
            </a:pPr>
            <a:r>
              <a:rPr lang="en-US" dirty="0"/>
              <a:t>Business documents (e.g., business case)</a:t>
            </a:r>
          </a:p>
          <a:p>
            <a:pPr marL="742950" lvl="1" indent="-285750">
              <a:buFont typeface="Arial" panose="020B0604020202020204" pitchFamily="34" charset="0"/>
              <a:buChar char="•"/>
            </a:pPr>
            <a:r>
              <a:rPr lang="en-US" dirty="0"/>
              <a:t>Agreements</a:t>
            </a:r>
          </a:p>
          <a:p>
            <a:pPr marL="742950" lvl="1" indent="-285750">
              <a:buFont typeface="Arial" panose="020B0604020202020204" pitchFamily="34" charset="0"/>
              <a:buChar char="•"/>
            </a:pPr>
            <a:r>
              <a:rPr lang="en-US" dirty="0"/>
              <a:t>OPA</a:t>
            </a:r>
          </a:p>
          <a:p>
            <a:pPr>
              <a:buFont typeface="Arial" panose="020B0604020202020204" pitchFamily="34" charset="0"/>
              <a:buChar char="•"/>
            </a:pPr>
            <a:r>
              <a:rPr lang="en-US" b="1" dirty="0"/>
              <a:t>Key Outputs</a:t>
            </a:r>
            <a:r>
              <a:rPr lang="en-US" dirty="0"/>
              <a:t>: </a:t>
            </a:r>
          </a:p>
          <a:p>
            <a:pPr marL="742950" lvl="1" indent="-285750">
              <a:buFont typeface="Arial" panose="020B0604020202020204" pitchFamily="34" charset="0"/>
              <a:buChar char="•"/>
            </a:pPr>
            <a:r>
              <a:rPr lang="en-US" dirty="0"/>
              <a:t>Final product, service, or result transition</a:t>
            </a:r>
          </a:p>
          <a:p>
            <a:pPr marL="742950" lvl="1" indent="-285750">
              <a:buFont typeface="Arial" panose="020B0604020202020204" pitchFamily="34" charset="0"/>
              <a:buChar char="•"/>
            </a:pPr>
            <a:r>
              <a:rPr lang="en-US" dirty="0"/>
              <a:t>Project documents updates</a:t>
            </a:r>
          </a:p>
          <a:p>
            <a:pPr marL="742950" lvl="1" indent="-285750">
              <a:buFont typeface="Arial" panose="020B0604020202020204" pitchFamily="34" charset="0"/>
              <a:buChar char="•"/>
            </a:pPr>
            <a:r>
              <a:rPr lang="en-US" dirty="0"/>
              <a:t>OPA updates</a:t>
            </a:r>
          </a:p>
          <a:p>
            <a:pPr marL="0" indent="0">
              <a:buNone/>
            </a:pPr>
            <a:endParaRPr lang="en-US" dirty="0"/>
          </a:p>
        </p:txBody>
      </p:sp>
    </p:spTree>
    <p:extLst>
      <p:ext uri="{BB962C8B-B14F-4D97-AF65-F5344CB8AC3E}">
        <p14:creationId xmlns:p14="http://schemas.microsoft.com/office/powerpoint/2010/main" val="10049750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A9954-CF94-EBC5-448D-F7D4C11C5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5CF0A-B88D-35DA-7A6C-298F125526C6}"/>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14CCB936-4AA8-488E-30AA-85CE05FBC498}"/>
              </a:ext>
            </a:extLst>
          </p:cNvPr>
          <p:cNvSpPr>
            <a:spLocks noGrp="1"/>
          </p:cNvSpPr>
          <p:nvPr>
            <p:ph idx="1"/>
          </p:nvPr>
        </p:nvSpPr>
        <p:spPr/>
        <p:txBody>
          <a:bodyPr>
            <a:normAutofit/>
          </a:bodyPr>
          <a:lstStyle/>
          <a:p>
            <a:pPr marL="0" indent="0" algn="l">
              <a:buNone/>
            </a:pPr>
            <a:r>
              <a:rPr lang="en-US" b="1" i="0" u="none" strike="noStrike" dirty="0">
                <a:solidFill>
                  <a:srgbClr val="333333"/>
                </a:solidFill>
                <a:effectLst/>
                <a:latin typeface="arial" panose="020B0604020202020204" pitchFamily="34" charset="0"/>
              </a:rPr>
              <a:t>Tools &amp; Techniques</a:t>
            </a:r>
          </a:p>
          <a:p>
            <a:pPr algn="l">
              <a:buFont typeface="+mj-lt"/>
              <a:buAutoNum type="arabicPeriod"/>
            </a:pPr>
            <a:r>
              <a:rPr lang="en-US" b="0" i="0" dirty="0">
                <a:solidFill>
                  <a:srgbClr val="333333"/>
                </a:solidFill>
                <a:effectLst/>
                <a:latin typeface="Arial" panose="020B0604020202020204" pitchFamily="34" charset="0"/>
              </a:rPr>
              <a:t>Expert judgment</a:t>
            </a:r>
          </a:p>
          <a:p>
            <a:pPr algn="l">
              <a:buFont typeface="+mj-lt"/>
              <a:buAutoNum type="arabicPeriod"/>
            </a:pPr>
            <a:r>
              <a:rPr lang="en-US" b="0" i="0" dirty="0">
                <a:solidFill>
                  <a:srgbClr val="333333"/>
                </a:solidFill>
                <a:effectLst/>
                <a:latin typeface="Arial" panose="020B0604020202020204" pitchFamily="34" charset="0"/>
              </a:rPr>
              <a:t>Data analysis</a:t>
            </a:r>
          </a:p>
          <a:p>
            <a:pPr marL="742950" lvl="1" indent="-285750" algn="l">
              <a:buFont typeface="+mj-lt"/>
              <a:buAutoNum type="arabicPeriod"/>
            </a:pPr>
            <a:r>
              <a:rPr lang="en-US" b="0" i="0" dirty="0">
                <a:solidFill>
                  <a:srgbClr val="333333"/>
                </a:solidFill>
                <a:effectLst/>
                <a:latin typeface="Arial" panose="020B0604020202020204" pitchFamily="34" charset="0"/>
              </a:rPr>
              <a:t>Document analysis</a:t>
            </a:r>
          </a:p>
          <a:p>
            <a:pPr marL="742950" lvl="1" indent="-285750" algn="l">
              <a:buFont typeface="+mj-lt"/>
              <a:buAutoNum type="arabicPeriod"/>
            </a:pPr>
            <a:r>
              <a:rPr lang="en-US" b="0" i="0" dirty="0">
                <a:solidFill>
                  <a:srgbClr val="333333"/>
                </a:solidFill>
                <a:effectLst/>
                <a:latin typeface="Arial" panose="020B0604020202020204" pitchFamily="34" charset="0"/>
              </a:rPr>
              <a:t>Regression analysis</a:t>
            </a:r>
          </a:p>
          <a:p>
            <a:pPr marL="742950" lvl="1" indent="-285750" algn="l">
              <a:buFont typeface="+mj-lt"/>
              <a:buAutoNum type="arabicPeriod"/>
            </a:pPr>
            <a:r>
              <a:rPr lang="en-US" b="0" i="0" dirty="0">
                <a:solidFill>
                  <a:srgbClr val="333333"/>
                </a:solidFill>
                <a:effectLst/>
                <a:latin typeface="Arial" panose="020B0604020202020204" pitchFamily="34" charset="0"/>
              </a:rPr>
              <a:t>Trend analysis</a:t>
            </a:r>
          </a:p>
          <a:p>
            <a:pPr marL="742950" lvl="1" indent="-285750" algn="l">
              <a:buFont typeface="+mj-lt"/>
              <a:buAutoNum type="arabicPeriod"/>
            </a:pPr>
            <a:r>
              <a:rPr lang="en-US" b="0" i="0" dirty="0">
                <a:solidFill>
                  <a:srgbClr val="333333"/>
                </a:solidFill>
                <a:effectLst/>
                <a:latin typeface="Arial" panose="020B0604020202020204" pitchFamily="34" charset="0"/>
              </a:rPr>
              <a:t>Variance analysis</a:t>
            </a:r>
          </a:p>
          <a:p>
            <a:pPr algn="l">
              <a:buFont typeface="+mj-lt"/>
              <a:buAutoNum type="arabicPeriod"/>
            </a:pPr>
            <a:r>
              <a:rPr lang="en-US" b="0" i="0" dirty="0">
                <a:solidFill>
                  <a:srgbClr val="333333"/>
                </a:solidFill>
                <a:effectLst/>
                <a:latin typeface="Arial" panose="020B0604020202020204" pitchFamily="34" charset="0"/>
              </a:rPr>
              <a:t>Meetings</a:t>
            </a:r>
          </a:p>
          <a:p>
            <a:pPr marL="0" indent="0">
              <a:buNone/>
            </a:pPr>
            <a:endParaRPr lang="en-US" dirty="0"/>
          </a:p>
        </p:txBody>
      </p:sp>
    </p:spTree>
    <p:extLst>
      <p:ext uri="{BB962C8B-B14F-4D97-AF65-F5344CB8AC3E}">
        <p14:creationId xmlns:p14="http://schemas.microsoft.com/office/powerpoint/2010/main" val="90823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451C-E342-789B-D46E-E01FA37FE2C8}"/>
              </a:ext>
            </a:extLst>
          </p:cNvPr>
          <p:cNvSpPr>
            <a:spLocks noGrp="1"/>
          </p:cNvSpPr>
          <p:nvPr>
            <p:ph type="title"/>
          </p:nvPr>
        </p:nvSpPr>
        <p:spPr/>
        <p:txBody>
          <a:bodyPr/>
          <a:lstStyle/>
          <a:p>
            <a:r>
              <a:rPr lang="en-US" dirty="0"/>
              <a:t>Project monitoring and </a:t>
            </a:r>
            <a:r>
              <a:rPr lang="en-US" dirty="0" err="1"/>
              <a:t>controling</a:t>
            </a:r>
            <a:endParaRPr lang="en-US" dirty="0"/>
          </a:p>
        </p:txBody>
      </p:sp>
      <p:sp>
        <p:nvSpPr>
          <p:cNvPr id="3" name="Content Placeholder 2">
            <a:extLst>
              <a:ext uri="{FF2B5EF4-FFF2-40B4-BE49-F238E27FC236}">
                <a16:creationId xmlns:a16="http://schemas.microsoft.com/office/drawing/2014/main" id="{0CEEC051-F7B9-CC28-1308-B925417E0E91}"/>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The Project Monitoring and Controlling phase is a crucial stage in the project management life cycle. It involves tracking, reviewing, and regulating the progress and performance of the project to ensure that project objectives are met. </a:t>
            </a:r>
          </a:p>
          <a:p>
            <a:r>
              <a:rPr lang="en-US" b="1" i="0" dirty="0">
                <a:effectLst/>
                <a:latin typeface="Söhne"/>
              </a:rPr>
              <a:t>Monitor and Control Project Work</a:t>
            </a:r>
            <a:endParaRPr lang="en-US" dirty="0">
              <a:solidFill>
                <a:srgbClr val="374151"/>
              </a:solidFill>
              <a:latin typeface="Söhne"/>
            </a:endParaRPr>
          </a:p>
          <a:p>
            <a:r>
              <a:rPr lang="en-US" b="0" i="0" dirty="0">
                <a:solidFill>
                  <a:srgbClr val="374151"/>
                </a:solidFill>
                <a:effectLst/>
                <a:latin typeface="Söhne"/>
              </a:rPr>
              <a:t>Track, review, and regulate project performance and progress. This involves comparing actual project performance against the project management plan, identifying variances, and taking corrective actions as needed.</a:t>
            </a:r>
          </a:p>
          <a:p>
            <a:r>
              <a:rPr lang="en-US" b="1" i="0" dirty="0">
                <a:effectLst/>
                <a:latin typeface="Söhne"/>
              </a:rPr>
              <a:t>Verify Scope:</a:t>
            </a:r>
            <a:endParaRPr lang="en-US" dirty="0">
              <a:solidFill>
                <a:srgbClr val="374151"/>
              </a:solidFill>
              <a:latin typeface="Söhne"/>
            </a:endParaRPr>
          </a:p>
          <a:p>
            <a:r>
              <a:rPr lang="en-US" b="0" i="0" dirty="0">
                <a:solidFill>
                  <a:srgbClr val="374151"/>
                </a:solidFill>
                <a:effectLst/>
                <a:latin typeface="Söhne"/>
              </a:rPr>
              <a:t>Formalize acceptance of the project deliverables. This involves ensuring that the project has delivered what was agreed upon in the scope statement.</a:t>
            </a:r>
          </a:p>
          <a:p>
            <a:r>
              <a:rPr lang="en-US" b="1" i="0" dirty="0">
                <a:effectLst/>
                <a:latin typeface="Söhne"/>
              </a:rPr>
              <a:t>Control Scope</a:t>
            </a:r>
            <a:endParaRPr lang="en-US" dirty="0">
              <a:solidFill>
                <a:srgbClr val="374151"/>
              </a:solidFill>
              <a:latin typeface="Söhne"/>
            </a:endParaRPr>
          </a:p>
          <a:p>
            <a:r>
              <a:rPr lang="en-US" b="0" i="0" dirty="0">
                <a:solidFill>
                  <a:srgbClr val="374151"/>
                </a:solidFill>
                <a:effectLst/>
                <a:latin typeface="Söhne"/>
              </a:rPr>
              <a:t>Manage changes to the project scope. This involves preventing scope creep and addressing any unauthorized changes to the project scope.</a:t>
            </a:r>
          </a:p>
          <a:p>
            <a:r>
              <a:rPr lang="en-US" b="1" i="0" dirty="0">
                <a:effectLst/>
                <a:latin typeface="Söhne"/>
              </a:rPr>
              <a:t>Control Schedule</a:t>
            </a:r>
          </a:p>
          <a:p>
            <a:r>
              <a:rPr lang="en-US" b="0" i="0" dirty="0">
                <a:solidFill>
                  <a:srgbClr val="374151"/>
                </a:solidFill>
                <a:effectLst/>
                <a:latin typeface="Söhne"/>
              </a:rPr>
              <a:t>Monitor and control project schedule performance. This involves comparing planned schedule activities and milestones with the actual progress and taking corrective actions as needed.</a:t>
            </a:r>
            <a:endParaRPr lang="en-US" dirty="0"/>
          </a:p>
        </p:txBody>
      </p:sp>
    </p:spTree>
    <p:extLst>
      <p:ext uri="{BB962C8B-B14F-4D97-AF65-F5344CB8AC3E}">
        <p14:creationId xmlns:p14="http://schemas.microsoft.com/office/powerpoint/2010/main" val="3314258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451C-E342-789B-D46E-E01FA37FE2C8}"/>
              </a:ext>
            </a:extLst>
          </p:cNvPr>
          <p:cNvSpPr>
            <a:spLocks noGrp="1"/>
          </p:cNvSpPr>
          <p:nvPr>
            <p:ph type="title"/>
          </p:nvPr>
        </p:nvSpPr>
        <p:spPr/>
        <p:txBody>
          <a:bodyPr/>
          <a:lstStyle/>
          <a:p>
            <a:r>
              <a:rPr lang="en-US" dirty="0"/>
              <a:t>Project monitoring and controlling</a:t>
            </a:r>
          </a:p>
        </p:txBody>
      </p:sp>
      <p:sp>
        <p:nvSpPr>
          <p:cNvPr id="3" name="Content Placeholder 2">
            <a:extLst>
              <a:ext uri="{FF2B5EF4-FFF2-40B4-BE49-F238E27FC236}">
                <a16:creationId xmlns:a16="http://schemas.microsoft.com/office/drawing/2014/main" id="{0CEEC051-F7B9-CC28-1308-B925417E0E91}"/>
              </a:ext>
            </a:extLst>
          </p:cNvPr>
          <p:cNvSpPr>
            <a:spLocks noGrp="1"/>
          </p:cNvSpPr>
          <p:nvPr>
            <p:ph idx="1"/>
          </p:nvPr>
        </p:nvSpPr>
        <p:spPr>
          <a:xfrm>
            <a:off x="838200" y="1431985"/>
            <a:ext cx="10515600" cy="4744978"/>
          </a:xfrm>
        </p:spPr>
        <p:txBody>
          <a:bodyPr>
            <a:normAutofit fontScale="55000" lnSpcReduction="20000"/>
          </a:bodyPr>
          <a:lstStyle/>
          <a:p>
            <a:r>
              <a:rPr lang="en-US" b="1" i="0" dirty="0">
                <a:effectLst/>
                <a:latin typeface="Söhne"/>
              </a:rPr>
              <a:t>Control Costs</a:t>
            </a:r>
          </a:p>
          <a:p>
            <a:r>
              <a:rPr lang="en-US" b="0" i="0" dirty="0">
                <a:solidFill>
                  <a:srgbClr val="374151"/>
                </a:solidFill>
                <a:effectLst/>
                <a:latin typeface="Söhne"/>
              </a:rPr>
              <a:t>Monitor and control project costs. This involves tracking project expenditures against the approved budget and making adjustments as necessary.</a:t>
            </a:r>
            <a:endParaRPr lang="en-US" b="1" dirty="0">
              <a:solidFill>
                <a:srgbClr val="374151"/>
              </a:solidFill>
              <a:latin typeface="Söhne"/>
            </a:endParaRPr>
          </a:p>
          <a:p>
            <a:r>
              <a:rPr lang="en-US" b="1" i="0" dirty="0">
                <a:effectLst/>
                <a:latin typeface="Söhne"/>
              </a:rPr>
              <a:t>Perform Quality Control</a:t>
            </a:r>
            <a:endParaRPr lang="en-US" b="1" i="0" dirty="0">
              <a:solidFill>
                <a:srgbClr val="374151"/>
              </a:solidFill>
              <a:effectLst/>
              <a:latin typeface="Söhne"/>
            </a:endParaRPr>
          </a:p>
          <a:p>
            <a:r>
              <a:rPr lang="en-US" b="0" i="0" dirty="0">
                <a:solidFill>
                  <a:srgbClr val="374151"/>
                </a:solidFill>
                <a:effectLst/>
                <a:latin typeface="Söhne"/>
              </a:rPr>
              <a:t>Monitor and verify that project deliverables meet the specified quality standards. This involves inspecting, testing, and validating project outputs.</a:t>
            </a:r>
            <a:endParaRPr lang="en-US" b="1" dirty="0">
              <a:solidFill>
                <a:srgbClr val="374151"/>
              </a:solidFill>
              <a:latin typeface="Söhne"/>
            </a:endParaRPr>
          </a:p>
          <a:p>
            <a:r>
              <a:rPr lang="en-US" b="1" i="0" dirty="0">
                <a:effectLst/>
                <a:latin typeface="Söhne"/>
              </a:rPr>
              <a:t>Report Performance</a:t>
            </a:r>
            <a:endParaRPr lang="en-US" b="1" i="0" dirty="0">
              <a:solidFill>
                <a:srgbClr val="374151"/>
              </a:solidFill>
              <a:effectLst/>
              <a:latin typeface="Söhne"/>
            </a:endParaRPr>
          </a:p>
          <a:p>
            <a:r>
              <a:rPr lang="en-US" b="0" i="0" dirty="0">
                <a:solidFill>
                  <a:srgbClr val="374151"/>
                </a:solidFill>
                <a:effectLst/>
                <a:latin typeface="Söhne"/>
              </a:rPr>
              <a:t>Communicate project status and performance to stakeholders. This involves preparing regular performance reports, which may include key performance indicators, progress updates, and forecasts.</a:t>
            </a:r>
          </a:p>
          <a:p>
            <a:r>
              <a:rPr lang="en-US" b="1" i="0" dirty="0">
                <a:effectLst/>
                <a:latin typeface="Söhne"/>
              </a:rPr>
              <a:t>Monitor and Control Risks</a:t>
            </a:r>
          </a:p>
          <a:p>
            <a:r>
              <a:rPr lang="en-US" b="0" i="0" dirty="0">
                <a:solidFill>
                  <a:srgbClr val="374151"/>
                </a:solidFill>
                <a:effectLst/>
                <a:latin typeface="Söhne"/>
              </a:rPr>
              <a:t>Continuously assess and respond to project risks. This involves tracking identified risks, implementing risk response plans, and identifying new risks as the project progresses.</a:t>
            </a:r>
          </a:p>
          <a:p>
            <a:r>
              <a:rPr lang="en-US" b="1" i="0" dirty="0">
                <a:effectLst/>
                <a:latin typeface="Söhne"/>
              </a:rPr>
              <a:t>Administer Procurements</a:t>
            </a:r>
          </a:p>
          <a:p>
            <a:r>
              <a:rPr lang="en-US" b="0" i="0" dirty="0">
                <a:solidFill>
                  <a:srgbClr val="374151"/>
                </a:solidFill>
                <a:effectLst/>
                <a:latin typeface="Söhne"/>
              </a:rPr>
              <a:t>Manage procurement relationships and contracts. This involves ensuring that vendors are meeting their contractual obligations and addressing any issues that may arise.</a:t>
            </a:r>
          </a:p>
          <a:p>
            <a:r>
              <a:rPr lang="en-US" b="1" i="0" dirty="0">
                <a:effectLst/>
                <a:latin typeface="Söhne"/>
              </a:rPr>
              <a:t>Monitor Stakeholder Engagement:</a:t>
            </a:r>
          </a:p>
          <a:p>
            <a:r>
              <a:rPr lang="en-US" b="0" i="0" dirty="0">
                <a:solidFill>
                  <a:srgbClr val="374151"/>
                </a:solidFill>
                <a:effectLst/>
                <a:latin typeface="Söhne"/>
              </a:rPr>
              <a:t>Track stakeholder engagement and adjust strategies as needed. This involves assessing the effectiveness of stakeholder communication and engagement activities.</a:t>
            </a:r>
            <a:endParaRPr lang="en-US" dirty="0"/>
          </a:p>
        </p:txBody>
      </p:sp>
    </p:spTree>
    <p:extLst>
      <p:ext uri="{BB962C8B-B14F-4D97-AF65-F5344CB8AC3E}">
        <p14:creationId xmlns:p14="http://schemas.microsoft.com/office/powerpoint/2010/main" val="1350511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3CA476-8F97-21C5-E0A6-FDC0B1ABD99C}"/>
              </a:ext>
            </a:extLst>
          </p:cNvPr>
          <p:cNvPicPr>
            <a:picLocks noGrp="1" noChangeAspect="1"/>
          </p:cNvPicPr>
          <p:nvPr>
            <p:ph idx="1"/>
          </p:nvPr>
        </p:nvPicPr>
        <p:blipFill>
          <a:blip r:embed="rId2"/>
          <a:stretch>
            <a:fillRect/>
          </a:stretch>
        </p:blipFill>
        <p:spPr>
          <a:xfrm>
            <a:off x="643467" y="716365"/>
            <a:ext cx="10905066" cy="5425269"/>
          </a:xfrm>
          <a:prstGeom prst="rect">
            <a:avLst/>
          </a:prstGeom>
        </p:spPr>
      </p:pic>
    </p:spTree>
    <p:extLst>
      <p:ext uri="{BB962C8B-B14F-4D97-AF65-F5344CB8AC3E}">
        <p14:creationId xmlns:p14="http://schemas.microsoft.com/office/powerpoint/2010/main" val="130896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D5F504-19FD-7336-662C-74220BED5C57}"/>
              </a:ext>
            </a:extLst>
          </p:cNvPr>
          <p:cNvPicPr>
            <a:picLocks noGrp="1" noChangeAspect="1"/>
          </p:cNvPicPr>
          <p:nvPr>
            <p:ph idx="1"/>
          </p:nvPr>
        </p:nvPicPr>
        <p:blipFill>
          <a:blip r:embed="rId2"/>
          <a:stretch>
            <a:fillRect/>
          </a:stretch>
        </p:blipFill>
        <p:spPr>
          <a:xfrm>
            <a:off x="764834" y="643466"/>
            <a:ext cx="10662332" cy="5571067"/>
          </a:xfrm>
          <a:prstGeom prst="rect">
            <a:avLst/>
          </a:prstGeom>
        </p:spPr>
      </p:pic>
    </p:spTree>
    <p:extLst>
      <p:ext uri="{BB962C8B-B14F-4D97-AF65-F5344CB8AC3E}">
        <p14:creationId xmlns:p14="http://schemas.microsoft.com/office/powerpoint/2010/main" val="1355156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E9C9-118B-88C3-5CB1-0CF38511CA23}"/>
              </a:ext>
            </a:extLst>
          </p:cNvPr>
          <p:cNvSpPr>
            <a:spLocks noGrp="1"/>
          </p:cNvSpPr>
          <p:nvPr>
            <p:ph type="title"/>
          </p:nvPr>
        </p:nvSpPr>
        <p:spPr/>
        <p:txBody>
          <a:bodyPr/>
          <a:lstStyle/>
          <a:p>
            <a:r>
              <a:rPr lang="en-US" dirty="0"/>
              <a:t>Project Closing</a:t>
            </a:r>
          </a:p>
        </p:txBody>
      </p:sp>
      <p:sp>
        <p:nvSpPr>
          <p:cNvPr id="3" name="Content Placeholder 2">
            <a:extLst>
              <a:ext uri="{FF2B5EF4-FFF2-40B4-BE49-F238E27FC236}">
                <a16:creationId xmlns:a16="http://schemas.microsoft.com/office/drawing/2014/main" id="{70FA6DC4-7A49-235F-8601-A8FA57650D78}"/>
              </a:ext>
            </a:extLst>
          </p:cNvPr>
          <p:cNvSpPr>
            <a:spLocks noGrp="1"/>
          </p:cNvSpPr>
          <p:nvPr>
            <p:ph idx="1"/>
          </p:nvPr>
        </p:nvSpPr>
        <p:spPr/>
        <p:txBody>
          <a:bodyPr>
            <a:normAutofit fontScale="70000" lnSpcReduction="20000"/>
          </a:bodyPr>
          <a:lstStyle/>
          <a:p>
            <a:r>
              <a:rPr lang="en-US" b="0" i="0" dirty="0">
                <a:solidFill>
                  <a:srgbClr val="374151"/>
                </a:solidFill>
                <a:effectLst/>
                <a:latin typeface="Söhne"/>
              </a:rPr>
              <a:t>The Project Closing phase is the final stage in the project management life cycle, and it involves completing all project activities, obtaining customer or stakeholder acceptance, and formally closing out the project.</a:t>
            </a:r>
          </a:p>
          <a:p>
            <a:r>
              <a:rPr lang="en-US" b="1" i="0" dirty="0">
                <a:effectLst/>
                <a:latin typeface="Söhne"/>
              </a:rPr>
              <a:t>Close Project or Phase</a:t>
            </a:r>
            <a:endParaRPr lang="en-US" dirty="0">
              <a:solidFill>
                <a:srgbClr val="374151"/>
              </a:solidFill>
              <a:latin typeface="Söhne"/>
            </a:endParaRPr>
          </a:p>
          <a:p>
            <a:r>
              <a:rPr lang="en-US" b="0" i="0" dirty="0">
                <a:solidFill>
                  <a:srgbClr val="374151"/>
                </a:solidFill>
                <a:effectLst/>
                <a:latin typeface="Söhne"/>
              </a:rPr>
              <a:t>Finalize all project activities, deliverables, and documentation. Obtain formal acceptance from the customer or stakeholders that the project objectives have been met.</a:t>
            </a:r>
          </a:p>
          <a:p>
            <a:r>
              <a:rPr lang="en-US" b="1" i="0" dirty="0">
                <a:effectLst/>
                <a:latin typeface="Söhne"/>
              </a:rPr>
              <a:t>Close Procurements</a:t>
            </a:r>
            <a:endParaRPr lang="en-US" dirty="0">
              <a:solidFill>
                <a:srgbClr val="374151"/>
              </a:solidFill>
              <a:latin typeface="Söhne"/>
            </a:endParaRPr>
          </a:p>
          <a:p>
            <a:r>
              <a:rPr lang="en-US" b="0" i="0" dirty="0">
                <a:solidFill>
                  <a:srgbClr val="374151"/>
                </a:solidFill>
                <a:effectLst/>
                <a:latin typeface="Söhne"/>
              </a:rPr>
              <a:t>Complete and settle any remaining procurements. This involves ensuring that all contractual obligations have been met, final payments are made, and contracts are officially closed.</a:t>
            </a:r>
          </a:p>
          <a:p>
            <a:r>
              <a:rPr lang="en-US" b="1" i="0" dirty="0">
                <a:effectLst/>
                <a:latin typeface="Söhne"/>
              </a:rPr>
              <a:t>Perform Final Performance Reporting</a:t>
            </a:r>
          </a:p>
          <a:p>
            <a:r>
              <a:rPr lang="en-US" b="0" i="0" dirty="0">
                <a:solidFill>
                  <a:srgbClr val="374151"/>
                </a:solidFill>
                <a:effectLst/>
                <a:latin typeface="Söhne"/>
              </a:rPr>
              <a:t>Summarize and communicate the final project performance. This involves comparing planned performance with actual performance and documenting key project metrics and achievements.</a:t>
            </a:r>
          </a:p>
          <a:p>
            <a:r>
              <a:rPr lang="en-US" b="1" i="0" dirty="0">
                <a:effectLst/>
                <a:latin typeface="Söhne"/>
              </a:rPr>
              <a:t>Archive Project Documents</a:t>
            </a:r>
          </a:p>
          <a:p>
            <a:r>
              <a:rPr lang="en-US" b="0" i="0" dirty="0">
                <a:solidFill>
                  <a:srgbClr val="374151"/>
                </a:solidFill>
                <a:effectLst/>
                <a:latin typeface="Söhne"/>
              </a:rPr>
              <a:t>Organize and store all project documentation in a central repository. This involves archiving project plans, reports, contracts, and other relevant documents for future reference.</a:t>
            </a:r>
            <a:endParaRPr lang="en-US" b="1" dirty="0">
              <a:solidFill>
                <a:srgbClr val="374151"/>
              </a:solidFill>
              <a:latin typeface="Söhne"/>
            </a:endParaRPr>
          </a:p>
        </p:txBody>
      </p:sp>
    </p:spTree>
    <p:extLst>
      <p:ext uri="{BB962C8B-B14F-4D97-AF65-F5344CB8AC3E}">
        <p14:creationId xmlns:p14="http://schemas.microsoft.com/office/powerpoint/2010/main" val="3712600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E9C9-118B-88C3-5CB1-0CF38511CA23}"/>
              </a:ext>
            </a:extLst>
          </p:cNvPr>
          <p:cNvSpPr>
            <a:spLocks noGrp="1"/>
          </p:cNvSpPr>
          <p:nvPr>
            <p:ph type="title"/>
          </p:nvPr>
        </p:nvSpPr>
        <p:spPr/>
        <p:txBody>
          <a:bodyPr/>
          <a:lstStyle/>
          <a:p>
            <a:r>
              <a:rPr lang="en-US" dirty="0"/>
              <a:t>Project Closing</a:t>
            </a:r>
          </a:p>
        </p:txBody>
      </p:sp>
      <p:sp>
        <p:nvSpPr>
          <p:cNvPr id="3" name="Content Placeholder 2">
            <a:extLst>
              <a:ext uri="{FF2B5EF4-FFF2-40B4-BE49-F238E27FC236}">
                <a16:creationId xmlns:a16="http://schemas.microsoft.com/office/drawing/2014/main" id="{70FA6DC4-7A49-235F-8601-A8FA57650D78}"/>
              </a:ext>
            </a:extLst>
          </p:cNvPr>
          <p:cNvSpPr>
            <a:spLocks noGrp="1"/>
          </p:cNvSpPr>
          <p:nvPr>
            <p:ph idx="1"/>
          </p:nvPr>
        </p:nvSpPr>
        <p:spPr/>
        <p:txBody>
          <a:bodyPr>
            <a:normAutofit fontScale="70000" lnSpcReduction="20000"/>
          </a:bodyPr>
          <a:lstStyle/>
          <a:p>
            <a:r>
              <a:rPr lang="en-US" b="1" i="0" dirty="0">
                <a:effectLst/>
                <a:latin typeface="Söhne"/>
              </a:rPr>
              <a:t>Obtain Formal Acceptance:</a:t>
            </a:r>
          </a:p>
          <a:p>
            <a:r>
              <a:rPr lang="en-US" b="0" i="0" dirty="0">
                <a:solidFill>
                  <a:srgbClr val="374151"/>
                </a:solidFill>
                <a:effectLst/>
                <a:latin typeface="Söhne"/>
              </a:rPr>
              <a:t>Obtain formal acceptance of the project deliverables from the customer or stakeholders. This involves ensuring that the project has met the agreed-upon criteria and that all parties are satisfied with the outcomes.</a:t>
            </a:r>
            <a:endParaRPr lang="en-US" dirty="0"/>
          </a:p>
          <a:p>
            <a:r>
              <a:rPr lang="en-US" b="1" i="0" dirty="0">
                <a:effectLst/>
                <a:latin typeface="Söhne"/>
              </a:rPr>
              <a:t>Release Project Resources</a:t>
            </a:r>
          </a:p>
          <a:p>
            <a:r>
              <a:rPr lang="en-US" b="0" i="0" dirty="0">
                <a:solidFill>
                  <a:srgbClr val="374151"/>
                </a:solidFill>
                <a:effectLst/>
                <a:latin typeface="Söhne"/>
              </a:rPr>
              <a:t>Release project team members and resources. This involves formally notifying team members of their completion of project assignments and releasing any project-related resources, such as equipment or facilities.</a:t>
            </a:r>
            <a:endParaRPr lang="en-US" b="1" dirty="0">
              <a:solidFill>
                <a:srgbClr val="374151"/>
              </a:solidFill>
              <a:latin typeface="Söhne"/>
            </a:endParaRPr>
          </a:p>
          <a:p>
            <a:r>
              <a:rPr lang="en-US" b="1" i="0" dirty="0">
                <a:effectLst/>
                <a:latin typeface="Söhne"/>
              </a:rPr>
              <a:t>Close Out Contracts</a:t>
            </a:r>
          </a:p>
          <a:p>
            <a:r>
              <a:rPr lang="en-US" b="0" i="0" dirty="0">
                <a:solidFill>
                  <a:srgbClr val="374151"/>
                </a:solidFill>
                <a:effectLst/>
                <a:latin typeface="Söhne"/>
              </a:rPr>
              <a:t>Complete and close out all contractual agreements related to the project. This involves settling any outstanding contractual issues, making final payments, and obtaining formal closure from vendors or suppliers.</a:t>
            </a:r>
          </a:p>
          <a:p>
            <a:r>
              <a:rPr lang="en-US" b="1" i="0" dirty="0">
                <a:effectLst/>
                <a:latin typeface="Söhne"/>
              </a:rPr>
              <a:t>Conduct Post-Implementation Review:</a:t>
            </a:r>
          </a:p>
          <a:p>
            <a:r>
              <a:rPr lang="en-US" b="0" i="0" dirty="0">
                <a:solidFill>
                  <a:srgbClr val="374151"/>
                </a:solidFill>
                <a:effectLst/>
                <a:latin typeface="Söhne"/>
              </a:rPr>
              <a:t>Evaluate the project's overall success and performance. This involves conducting a post-implementation review to identify lessons learned, best practices, and areas for improvement.</a:t>
            </a:r>
            <a:endParaRPr lang="en-US" dirty="0"/>
          </a:p>
        </p:txBody>
      </p:sp>
    </p:spTree>
    <p:extLst>
      <p:ext uri="{BB962C8B-B14F-4D97-AF65-F5344CB8AC3E}">
        <p14:creationId xmlns:p14="http://schemas.microsoft.com/office/powerpoint/2010/main" val="177275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0C0668D-8709-EC8E-79C0-3BBED530A39B}"/>
              </a:ext>
            </a:extLst>
          </p:cNvPr>
          <p:cNvPicPr>
            <a:picLocks noGrp="1" noChangeAspect="1"/>
          </p:cNvPicPr>
          <p:nvPr>
            <p:ph idx="1"/>
          </p:nvPr>
        </p:nvPicPr>
        <p:blipFill>
          <a:blip r:embed="rId2"/>
          <a:srcRect l="3877" r="2327" b="-1"/>
          <a:stretch/>
        </p:blipFill>
        <p:spPr>
          <a:xfrm>
            <a:off x="20" y="1282"/>
            <a:ext cx="12191980" cy="6856718"/>
          </a:xfrm>
          <a:prstGeom prst="rect">
            <a:avLst/>
          </a:prstGeom>
        </p:spPr>
      </p:pic>
    </p:spTree>
    <p:extLst>
      <p:ext uri="{BB962C8B-B14F-4D97-AF65-F5344CB8AC3E}">
        <p14:creationId xmlns:p14="http://schemas.microsoft.com/office/powerpoint/2010/main" val="350920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EC6B81-51AD-81DC-D288-BEBC0345EDE1}"/>
              </a:ext>
            </a:extLst>
          </p:cNvPr>
          <p:cNvPicPr>
            <a:picLocks noGrp="1" noChangeAspect="1"/>
          </p:cNvPicPr>
          <p:nvPr>
            <p:ph idx="1"/>
          </p:nvPr>
        </p:nvPicPr>
        <p:blipFill>
          <a:blip r:embed="rId2"/>
          <a:stretch>
            <a:fillRect/>
          </a:stretch>
        </p:blipFill>
        <p:spPr>
          <a:xfrm>
            <a:off x="913612" y="643467"/>
            <a:ext cx="10364775" cy="5571065"/>
          </a:xfrm>
          <a:prstGeom prst="rect">
            <a:avLst/>
          </a:prstGeom>
          <a:ln>
            <a:noFill/>
          </a:ln>
        </p:spPr>
      </p:pic>
    </p:spTree>
    <p:extLst>
      <p:ext uri="{BB962C8B-B14F-4D97-AF65-F5344CB8AC3E}">
        <p14:creationId xmlns:p14="http://schemas.microsoft.com/office/powerpoint/2010/main" val="183044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9C35-9758-7F8B-16E3-20A54C6A4F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E8BCF-EBC4-94E0-29D0-63FD5DA28A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455FD80-3845-D849-4670-72C13BE29786}"/>
              </a:ext>
            </a:extLst>
          </p:cNvPr>
          <p:cNvPicPr>
            <a:picLocks noChangeAspect="1"/>
          </p:cNvPicPr>
          <p:nvPr/>
        </p:nvPicPr>
        <p:blipFill>
          <a:blip r:embed="rId2"/>
          <a:stretch>
            <a:fillRect/>
          </a:stretch>
        </p:blipFill>
        <p:spPr>
          <a:xfrm>
            <a:off x="234279" y="142240"/>
            <a:ext cx="12902185" cy="6350635"/>
          </a:xfrm>
          <a:prstGeom prst="rect">
            <a:avLst/>
          </a:prstGeom>
        </p:spPr>
      </p:pic>
    </p:spTree>
    <p:extLst>
      <p:ext uri="{BB962C8B-B14F-4D97-AF65-F5344CB8AC3E}">
        <p14:creationId xmlns:p14="http://schemas.microsoft.com/office/powerpoint/2010/main" val="343679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5D6FE5-E174-7F12-89B1-FD08A9448606}"/>
              </a:ext>
            </a:extLst>
          </p:cNvPr>
          <p:cNvPicPr>
            <a:picLocks noGrp="1" noChangeAspect="1"/>
          </p:cNvPicPr>
          <p:nvPr>
            <p:ph idx="1"/>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2128130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hite card with black text&#10;&#10;Description automatically generated">
            <a:extLst>
              <a:ext uri="{FF2B5EF4-FFF2-40B4-BE49-F238E27FC236}">
                <a16:creationId xmlns:a16="http://schemas.microsoft.com/office/drawing/2014/main" id="{65E99774-307B-DDAF-3894-F42039A032D6}"/>
              </a:ext>
            </a:extLst>
          </p:cNvPr>
          <p:cNvPicPr>
            <a:picLocks noGrp="1" noChangeAspect="1"/>
          </p:cNvPicPr>
          <p:nvPr>
            <p:ph idx="1"/>
          </p:nvPr>
        </p:nvPicPr>
        <p:blipFill>
          <a:blip r:embed="rId2"/>
          <a:stretch>
            <a:fillRect/>
          </a:stretch>
        </p:blipFill>
        <p:spPr>
          <a:xfrm>
            <a:off x="643467" y="689101"/>
            <a:ext cx="10905066" cy="5479796"/>
          </a:xfrm>
          <a:prstGeom prst="rect">
            <a:avLst/>
          </a:prstGeom>
        </p:spPr>
      </p:pic>
    </p:spTree>
    <p:extLst>
      <p:ext uri="{BB962C8B-B14F-4D97-AF65-F5344CB8AC3E}">
        <p14:creationId xmlns:p14="http://schemas.microsoft.com/office/powerpoint/2010/main" val="204508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ext on a white background&#10;&#10;Description automatically generated">
            <a:extLst>
              <a:ext uri="{FF2B5EF4-FFF2-40B4-BE49-F238E27FC236}">
                <a16:creationId xmlns:a16="http://schemas.microsoft.com/office/drawing/2014/main" id="{ACCCDF40-B2B0-31B0-A0DA-57191CE5AE36}"/>
              </a:ext>
            </a:extLst>
          </p:cNvPr>
          <p:cNvPicPr>
            <a:picLocks noGrp="1" noChangeAspect="1"/>
          </p:cNvPicPr>
          <p:nvPr>
            <p:ph idx="1"/>
          </p:nvPr>
        </p:nvPicPr>
        <p:blipFill>
          <a:blip r:embed="rId2"/>
          <a:stretch>
            <a:fillRect/>
          </a:stretch>
        </p:blipFill>
        <p:spPr>
          <a:xfrm>
            <a:off x="1548190" y="643466"/>
            <a:ext cx="9095620" cy="5571067"/>
          </a:xfrm>
          <a:prstGeom prst="rect">
            <a:avLst/>
          </a:prstGeom>
        </p:spPr>
      </p:pic>
    </p:spTree>
    <p:extLst>
      <p:ext uri="{BB962C8B-B14F-4D97-AF65-F5344CB8AC3E}">
        <p14:creationId xmlns:p14="http://schemas.microsoft.com/office/powerpoint/2010/main" val="335820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D2BD4B-9966-4EED-2EE4-F1D60DC2B588}"/>
              </a:ext>
            </a:extLst>
          </p:cNvPr>
          <p:cNvPicPr>
            <a:picLocks noGrp="1" noChangeAspect="1"/>
          </p:cNvPicPr>
          <p:nvPr>
            <p:ph idx="1"/>
          </p:nvPr>
        </p:nvPicPr>
        <p:blipFill rotWithShape="1">
          <a:blip r:embed="rId2"/>
          <a:srcRect r="1760"/>
          <a:stretch/>
        </p:blipFill>
        <p:spPr>
          <a:xfrm>
            <a:off x="20" y="1282"/>
            <a:ext cx="12191980" cy="6856718"/>
          </a:xfrm>
          <a:prstGeom prst="rect">
            <a:avLst/>
          </a:prstGeom>
        </p:spPr>
      </p:pic>
    </p:spTree>
    <p:extLst>
      <p:ext uri="{BB962C8B-B14F-4D97-AF65-F5344CB8AC3E}">
        <p14:creationId xmlns:p14="http://schemas.microsoft.com/office/powerpoint/2010/main" val="2819710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A44210-12AE-DDF0-FFCB-709EBC39127C}"/>
              </a:ext>
            </a:extLst>
          </p:cNvPr>
          <p:cNvPicPr>
            <a:picLocks noGrp="1" noChangeAspect="1"/>
          </p:cNvPicPr>
          <p:nvPr>
            <p:ph idx="1"/>
          </p:nvPr>
        </p:nvPicPr>
        <p:blipFill rotWithShape="1">
          <a:blip r:embed="rId2"/>
          <a:srcRect t="1667" b="5757"/>
          <a:stretch/>
        </p:blipFill>
        <p:spPr>
          <a:xfrm>
            <a:off x="20" y="1282"/>
            <a:ext cx="12191980" cy="6856718"/>
          </a:xfrm>
          <a:prstGeom prst="rect">
            <a:avLst/>
          </a:prstGeom>
        </p:spPr>
      </p:pic>
    </p:spTree>
    <p:extLst>
      <p:ext uri="{BB962C8B-B14F-4D97-AF65-F5344CB8AC3E}">
        <p14:creationId xmlns:p14="http://schemas.microsoft.com/office/powerpoint/2010/main" val="276298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roject management process&#10;&#10;Description automatically generated">
            <a:extLst>
              <a:ext uri="{FF2B5EF4-FFF2-40B4-BE49-F238E27FC236}">
                <a16:creationId xmlns:a16="http://schemas.microsoft.com/office/drawing/2014/main" id="{0394D871-20BA-AA43-5BF7-AA6FFF76098C}"/>
              </a:ext>
            </a:extLst>
          </p:cNvPr>
          <p:cNvPicPr>
            <a:picLocks noGrp="1" noChangeAspect="1"/>
          </p:cNvPicPr>
          <p:nvPr>
            <p:ph idx="1"/>
          </p:nvPr>
        </p:nvPicPr>
        <p:blipFill rotWithShape="1">
          <a:blip r:embed="rId2"/>
          <a:srcRect b="1628"/>
          <a:stretch/>
        </p:blipFill>
        <p:spPr>
          <a:xfrm>
            <a:off x="20" y="10"/>
            <a:ext cx="12191980" cy="6866290"/>
          </a:xfrm>
          <a:prstGeom prst="rect">
            <a:avLst/>
          </a:prstGeom>
        </p:spPr>
      </p:pic>
    </p:spTree>
    <p:extLst>
      <p:ext uri="{BB962C8B-B14F-4D97-AF65-F5344CB8AC3E}">
        <p14:creationId xmlns:p14="http://schemas.microsoft.com/office/powerpoint/2010/main" val="1954447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D813EE-2E99-DDEC-A70B-812FA6AA4B61}"/>
              </a:ext>
            </a:extLst>
          </p:cNvPr>
          <p:cNvPicPr>
            <a:picLocks noGrp="1" noChangeAspect="1"/>
          </p:cNvPicPr>
          <p:nvPr>
            <p:ph idx="1"/>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3873721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9A2B32-7185-15EA-380E-E6DB9344E37F}"/>
              </a:ext>
            </a:extLst>
          </p:cNvPr>
          <p:cNvPicPr>
            <a:picLocks noGrp="1" noChangeAspect="1"/>
          </p:cNvPicPr>
          <p:nvPr>
            <p:ph idx="1"/>
          </p:nvPr>
        </p:nvPicPr>
        <p:blipFill rotWithShape="1">
          <a:blip r:embed="rId2"/>
          <a:srcRect t="1904" r="-2" b="5931"/>
          <a:stretch/>
        </p:blipFill>
        <p:spPr>
          <a:xfrm>
            <a:off x="-6588" y="10"/>
            <a:ext cx="12198588" cy="6857990"/>
          </a:xfrm>
          <a:prstGeom prst="rect">
            <a:avLst/>
          </a:prstGeom>
        </p:spPr>
      </p:pic>
    </p:spTree>
    <p:extLst>
      <p:ext uri="{BB962C8B-B14F-4D97-AF65-F5344CB8AC3E}">
        <p14:creationId xmlns:p14="http://schemas.microsoft.com/office/powerpoint/2010/main" val="392430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2A1E-56CE-FFDE-6DC9-8DDF7C3AB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68B072-7B20-872C-0B6C-AF862D6B31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DCEC63-5F2D-E844-C933-EA5E404FA782}"/>
              </a:ext>
            </a:extLst>
          </p:cNvPr>
          <p:cNvPicPr>
            <a:picLocks noChangeAspect="1"/>
          </p:cNvPicPr>
          <p:nvPr/>
        </p:nvPicPr>
        <p:blipFill>
          <a:blip r:embed="rId2"/>
          <a:stretch>
            <a:fillRect/>
          </a:stretch>
        </p:blipFill>
        <p:spPr>
          <a:xfrm>
            <a:off x="56402" y="0"/>
            <a:ext cx="11321593" cy="5543677"/>
          </a:xfrm>
          <a:prstGeom prst="rect">
            <a:avLst/>
          </a:prstGeom>
        </p:spPr>
      </p:pic>
      <p:pic>
        <p:nvPicPr>
          <p:cNvPr id="7" name="Picture 6">
            <a:extLst>
              <a:ext uri="{FF2B5EF4-FFF2-40B4-BE49-F238E27FC236}">
                <a16:creationId xmlns:a16="http://schemas.microsoft.com/office/drawing/2014/main" id="{442DA54A-DC66-C619-5623-FD711786A7EB}"/>
              </a:ext>
            </a:extLst>
          </p:cNvPr>
          <p:cNvPicPr>
            <a:picLocks noChangeAspect="1"/>
          </p:cNvPicPr>
          <p:nvPr/>
        </p:nvPicPr>
        <p:blipFill>
          <a:blip r:embed="rId3"/>
          <a:stretch>
            <a:fillRect/>
          </a:stretch>
        </p:blipFill>
        <p:spPr>
          <a:xfrm>
            <a:off x="2885440" y="5821680"/>
            <a:ext cx="3620835" cy="896631"/>
          </a:xfrm>
          <a:prstGeom prst="rect">
            <a:avLst/>
          </a:prstGeom>
        </p:spPr>
      </p:pic>
    </p:spTree>
    <p:extLst>
      <p:ext uri="{BB962C8B-B14F-4D97-AF65-F5344CB8AC3E}">
        <p14:creationId xmlns:p14="http://schemas.microsoft.com/office/powerpoint/2010/main" val="2839025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389F8F-080E-DBF2-DDAB-A82DED81AF47}"/>
              </a:ext>
            </a:extLst>
          </p:cNvPr>
          <p:cNvPicPr>
            <a:picLocks noGrp="1" noChangeAspect="1"/>
          </p:cNvPicPr>
          <p:nvPr>
            <p:ph idx="1"/>
          </p:nvPr>
        </p:nvPicPr>
        <p:blipFill rotWithShape="1">
          <a:blip r:embed="rId2"/>
          <a:srcRect r="-2" b="3484"/>
          <a:stretch/>
        </p:blipFill>
        <p:spPr>
          <a:xfrm>
            <a:off x="-6588" y="10"/>
            <a:ext cx="12198588" cy="6857990"/>
          </a:xfrm>
          <a:prstGeom prst="rect">
            <a:avLst/>
          </a:prstGeom>
        </p:spPr>
      </p:pic>
    </p:spTree>
    <p:extLst>
      <p:ext uri="{BB962C8B-B14F-4D97-AF65-F5344CB8AC3E}">
        <p14:creationId xmlns:p14="http://schemas.microsoft.com/office/powerpoint/2010/main" val="207334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80F13-0A43-2661-8C7F-76D172FB4348}"/>
              </a:ext>
            </a:extLst>
          </p:cNvPr>
          <p:cNvPicPr>
            <a:picLocks noChangeAspect="1"/>
          </p:cNvPicPr>
          <p:nvPr/>
        </p:nvPicPr>
        <p:blipFill>
          <a:blip r:embed="rId2"/>
          <a:stretch>
            <a:fillRect/>
          </a:stretch>
        </p:blipFill>
        <p:spPr>
          <a:xfrm>
            <a:off x="162560" y="238758"/>
            <a:ext cx="10816074" cy="6651882"/>
          </a:xfrm>
          <a:prstGeom prst="rect">
            <a:avLst/>
          </a:prstGeom>
        </p:spPr>
      </p:pic>
    </p:spTree>
    <p:extLst>
      <p:ext uri="{BB962C8B-B14F-4D97-AF65-F5344CB8AC3E}">
        <p14:creationId xmlns:p14="http://schemas.microsoft.com/office/powerpoint/2010/main" val="1983790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AF7FC1-7556-CECD-CABE-E96A3F58D2C0}"/>
              </a:ext>
            </a:extLst>
          </p:cNvPr>
          <p:cNvPicPr>
            <a:picLocks noGrp="1" noChangeAspect="1"/>
          </p:cNvPicPr>
          <p:nvPr>
            <p:ph idx="1"/>
          </p:nvPr>
        </p:nvPicPr>
        <p:blipFill rotWithShape="1">
          <a:blip r:embed="rId2"/>
          <a:srcRect b="3433"/>
          <a:stretch/>
        </p:blipFill>
        <p:spPr>
          <a:xfrm>
            <a:off x="20" y="1"/>
            <a:ext cx="12191979" cy="6858000"/>
          </a:xfrm>
          <a:prstGeom prst="rect">
            <a:avLst/>
          </a:prstGeom>
        </p:spPr>
      </p:pic>
    </p:spTree>
    <p:extLst>
      <p:ext uri="{BB962C8B-B14F-4D97-AF65-F5344CB8AC3E}">
        <p14:creationId xmlns:p14="http://schemas.microsoft.com/office/powerpoint/2010/main" val="2166631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6C68D4-1002-0573-FF10-82A5DE81747E}"/>
              </a:ext>
            </a:extLst>
          </p:cNvPr>
          <p:cNvPicPr>
            <a:picLocks noGrp="1" noChangeAspect="1"/>
          </p:cNvPicPr>
          <p:nvPr>
            <p:ph idx="1"/>
          </p:nvPr>
        </p:nvPicPr>
        <p:blipFill rotWithShape="1">
          <a:blip r:embed="rId2"/>
          <a:srcRect b="11084"/>
          <a:stretch/>
        </p:blipFill>
        <p:spPr>
          <a:xfrm>
            <a:off x="20" y="1282"/>
            <a:ext cx="12191980" cy="6856718"/>
          </a:xfrm>
          <a:prstGeom prst="rect">
            <a:avLst/>
          </a:prstGeom>
        </p:spPr>
      </p:pic>
    </p:spTree>
    <p:extLst>
      <p:ext uri="{BB962C8B-B14F-4D97-AF65-F5344CB8AC3E}">
        <p14:creationId xmlns:p14="http://schemas.microsoft.com/office/powerpoint/2010/main" val="2279378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6019CC-1818-4F9F-00EC-0388D64F4DA1}"/>
              </a:ext>
            </a:extLst>
          </p:cNvPr>
          <p:cNvPicPr>
            <a:picLocks noGrp="1" noChangeAspect="1"/>
          </p:cNvPicPr>
          <p:nvPr>
            <p:ph idx="1"/>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157981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144D00-E53A-0AD4-BD97-D8CBBE50C1D4}"/>
              </a:ext>
            </a:extLst>
          </p:cNvPr>
          <p:cNvPicPr>
            <a:picLocks noGrp="1" noChangeAspect="1"/>
          </p:cNvPicPr>
          <p:nvPr>
            <p:ph idx="1"/>
          </p:nvPr>
        </p:nvPicPr>
        <p:blipFill rotWithShape="1">
          <a:blip r:embed="rId2"/>
          <a:srcRect b="6656"/>
          <a:stretch/>
        </p:blipFill>
        <p:spPr>
          <a:xfrm>
            <a:off x="20" y="1282"/>
            <a:ext cx="12191980" cy="6856718"/>
          </a:xfrm>
          <a:prstGeom prst="rect">
            <a:avLst/>
          </a:prstGeom>
        </p:spPr>
      </p:pic>
    </p:spTree>
    <p:extLst>
      <p:ext uri="{BB962C8B-B14F-4D97-AF65-F5344CB8AC3E}">
        <p14:creationId xmlns:p14="http://schemas.microsoft.com/office/powerpoint/2010/main" val="3654099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ECCD45-93E9-A7F7-1960-416D10903996}"/>
              </a:ext>
            </a:extLst>
          </p:cNvPr>
          <p:cNvPicPr>
            <a:picLocks noGrp="1" noChangeAspect="1"/>
          </p:cNvPicPr>
          <p:nvPr>
            <p:ph idx="1"/>
          </p:nvPr>
        </p:nvPicPr>
        <p:blipFill rotWithShape="1">
          <a:blip r:embed="rId2"/>
          <a:srcRect l="1034" r="2060" b="1"/>
          <a:stretch/>
        </p:blipFill>
        <p:spPr>
          <a:xfrm>
            <a:off x="20" y="1282"/>
            <a:ext cx="12191980" cy="6856718"/>
          </a:xfrm>
          <a:prstGeom prst="rect">
            <a:avLst/>
          </a:prstGeom>
        </p:spPr>
      </p:pic>
    </p:spTree>
    <p:extLst>
      <p:ext uri="{BB962C8B-B14F-4D97-AF65-F5344CB8AC3E}">
        <p14:creationId xmlns:p14="http://schemas.microsoft.com/office/powerpoint/2010/main" val="136551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D2F7BD-D602-65E5-2B9F-A3300EED6F0C}"/>
              </a:ext>
            </a:extLst>
          </p:cNvPr>
          <p:cNvPicPr>
            <a:picLocks noGrp="1" noChangeAspect="1"/>
          </p:cNvPicPr>
          <p:nvPr>
            <p:ph idx="1"/>
          </p:nvPr>
        </p:nvPicPr>
        <p:blipFill rotWithShape="1">
          <a:blip r:embed="rId2"/>
          <a:srcRect t="5081"/>
          <a:stretch/>
        </p:blipFill>
        <p:spPr>
          <a:xfrm>
            <a:off x="20" y="1282"/>
            <a:ext cx="12191980" cy="6856718"/>
          </a:xfrm>
          <a:prstGeom prst="rect">
            <a:avLst/>
          </a:prstGeom>
        </p:spPr>
      </p:pic>
    </p:spTree>
    <p:extLst>
      <p:ext uri="{BB962C8B-B14F-4D97-AF65-F5344CB8AC3E}">
        <p14:creationId xmlns:p14="http://schemas.microsoft.com/office/powerpoint/2010/main" val="705307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F74C0F-0555-5C22-E3ED-508262747FE4}"/>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210814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B89339-8453-06B3-CE1B-36B5E56CF6C5}"/>
              </a:ext>
            </a:extLst>
          </p:cNvPr>
          <p:cNvPicPr>
            <a:picLocks noGrp="1" noChangeAspect="1"/>
          </p:cNvPicPr>
          <p:nvPr>
            <p:ph idx="1"/>
          </p:nvPr>
        </p:nvPicPr>
        <p:blipFill rotWithShape="1">
          <a:blip r:embed="rId2"/>
          <a:srcRect b="9291"/>
          <a:stretch/>
        </p:blipFill>
        <p:spPr>
          <a:xfrm>
            <a:off x="20" y="1282"/>
            <a:ext cx="12191980" cy="6856718"/>
          </a:xfrm>
          <a:prstGeom prst="rect">
            <a:avLst/>
          </a:prstGeom>
        </p:spPr>
      </p:pic>
    </p:spTree>
    <p:extLst>
      <p:ext uri="{BB962C8B-B14F-4D97-AF65-F5344CB8AC3E}">
        <p14:creationId xmlns:p14="http://schemas.microsoft.com/office/powerpoint/2010/main" val="146577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03B-32B6-15C9-D5C8-B4D25D001E95}"/>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68165F44-52EF-3405-C241-1F9913912ACD}"/>
              </a:ext>
            </a:extLst>
          </p:cNvPr>
          <p:cNvSpPr>
            <a:spLocks noGrp="1"/>
          </p:cNvSpPr>
          <p:nvPr>
            <p:ph idx="1"/>
          </p:nvPr>
        </p:nvSpPr>
        <p:spPr/>
        <p:txBody>
          <a:bodyPr>
            <a:normAutofit fontScale="70000" lnSpcReduction="20000"/>
          </a:bodyPr>
          <a:lstStyle/>
          <a:p>
            <a:r>
              <a:rPr lang="en-US" b="0" i="0" dirty="0">
                <a:solidFill>
                  <a:srgbClr val="374151"/>
                </a:solidFill>
                <a:effectLst/>
                <a:latin typeface="Söhne"/>
              </a:rPr>
              <a:t>The Project Planning phase is a critical component of the project management life cycle, and it involves defining, refining, and documenting the project scope, objectives, and strategies for achieving those objectives.</a:t>
            </a:r>
          </a:p>
          <a:p>
            <a:pPr lvl="1"/>
            <a:r>
              <a:rPr lang="en-US" b="1" i="0" dirty="0">
                <a:effectLst/>
                <a:latin typeface="Söhne"/>
              </a:rPr>
              <a:t>Develop Project Management Plan</a:t>
            </a:r>
          </a:p>
          <a:p>
            <a:pPr lvl="1"/>
            <a:r>
              <a:rPr lang="en-US" b="0" i="0" dirty="0">
                <a:solidFill>
                  <a:srgbClr val="374151"/>
                </a:solidFill>
                <a:effectLst/>
                <a:latin typeface="Söhne"/>
              </a:rPr>
              <a:t>Create a comprehensive Project Management Plan that defines how the project will be executed, monitored, and controlled</a:t>
            </a:r>
            <a:endParaRPr lang="en-US" b="1" dirty="0">
              <a:solidFill>
                <a:srgbClr val="374151"/>
              </a:solidFill>
              <a:latin typeface="Söhne"/>
            </a:endParaRPr>
          </a:p>
          <a:p>
            <a:pPr lvl="1"/>
            <a:r>
              <a:rPr lang="en-US" b="1" i="0" dirty="0">
                <a:effectLst/>
                <a:latin typeface="Söhne"/>
              </a:rPr>
              <a:t>Plan Scope Managemen</a:t>
            </a:r>
            <a:r>
              <a:rPr lang="en-US" b="1" dirty="0">
                <a:latin typeface="Söhne"/>
              </a:rPr>
              <a:t>t</a:t>
            </a:r>
          </a:p>
          <a:p>
            <a:pPr lvl="1"/>
            <a:r>
              <a:rPr lang="en-US" b="0" i="0" dirty="0">
                <a:solidFill>
                  <a:srgbClr val="374151"/>
                </a:solidFill>
                <a:effectLst/>
                <a:latin typeface="Söhne"/>
              </a:rPr>
              <a:t>Define how project scope will be defined, validated, and controlled throughout the project. This includes creating a scope statement, a work breakdown structure (WBS)</a:t>
            </a:r>
            <a:endParaRPr lang="en-US" b="1" i="0" dirty="0">
              <a:solidFill>
                <a:srgbClr val="374151"/>
              </a:solidFill>
              <a:effectLst/>
              <a:latin typeface="Söhne"/>
            </a:endParaRPr>
          </a:p>
          <a:p>
            <a:pPr lvl="1"/>
            <a:r>
              <a:rPr lang="en-US" b="1" i="0" dirty="0">
                <a:effectLst/>
                <a:latin typeface="Söhne"/>
              </a:rPr>
              <a:t>Collect Requirements</a:t>
            </a:r>
          </a:p>
          <a:p>
            <a:pPr lvl="1"/>
            <a:r>
              <a:rPr lang="en-US" b="0" i="0" dirty="0">
                <a:solidFill>
                  <a:srgbClr val="374151"/>
                </a:solidFill>
                <a:effectLst/>
                <a:latin typeface="Söhne"/>
              </a:rPr>
              <a:t>Gather and document stakeholder needs and requirements through various methods such as interviews, surveys, and focus groups. These requirements will help shape the project scope.</a:t>
            </a:r>
          </a:p>
          <a:p>
            <a:pPr lvl="1"/>
            <a:r>
              <a:rPr lang="en-US" b="1" i="0" dirty="0">
                <a:effectLst/>
                <a:latin typeface="Söhne"/>
              </a:rPr>
              <a:t>Define Scope</a:t>
            </a:r>
          </a:p>
          <a:p>
            <a:pPr lvl="1"/>
            <a:r>
              <a:rPr lang="en-US" b="0" i="0" dirty="0">
                <a:solidFill>
                  <a:srgbClr val="374151"/>
                </a:solidFill>
                <a:effectLst/>
                <a:latin typeface="Söhne"/>
              </a:rPr>
              <a:t>Develop a detailed project scope statement based on the collected requirements. Clearly outline what is included and excluded from the project.</a:t>
            </a:r>
          </a:p>
          <a:p>
            <a:pPr lvl="1"/>
            <a:r>
              <a:rPr lang="en-US" b="1" i="0" dirty="0">
                <a:effectLst/>
                <a:latin typeface="Söhne"/>
              </a:rPr>
              <a:t>Create Work Breakdown Structure (WBS)</a:t>
            </a:r>
          </a:p>
          <a:p>
            <a:pPr lvl="1"/>
            <a:r>
              <a:rPr lang="en-US" b="0" i="0" dirty="0">
                <a:solidFill>
                  <a:srgbClr val="374151"/>
                </a:solidFill>
                <a:effectLst/>
                <a:latin typeface="Söhne"/>
              </a:rPr>
              <a:t>Decompose the project into smaller, more manageable components using a hierarchical WBS. This helps in organizing and understanding the scope of work.</a:t>
            </a:r>
            <a:endParaRPr lang="en-US" b="1" i="0" dirty="0">
              <a:effectLst/>
              <a:latin typeface="Söhne"/>
            </a:endParaRPr>
          </a:p>
          <a:p>
            <a:pPr lvl="1"/>
            <a:endParaRPr lang="en-US" b="1" i="0" dirty="0">
              <a:effectLst/>
              <a:latin typeface="Söhne"/>
            </a:endParaRPr>
          </a:p>
          <a:p>
            <a:pPr lvl="1"/>
            <a:endParaRPr lang="en-US" b="1" i="0" dirty="0">
              <a:effectLst/>
              <a:latin typeface="Söhne"/>
            </a:endParaRPr>
          </a:p>
          <a:p>
            <a:endParaRPr lang="en-US" dirty="0"/>
          </a:p>
        </p:txBody>
      </p:sp>
    </p:spTree>
    <p:extLst>
      <p:ext uri="{BB962C8B-B14F-4D97-AF65-F5344CB8AC3E}">
        <p14:creationId xmlns:p14="http://schemas.microsoft.com/office/powerpoint/2010/main" val="1013381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69484E-2C19-4BC6-4DAD-1FA7CC866EC9}"/>
              </a:ext>
            </a:extLst>
          </p:cNvPr>
          <p:cNvPicPr>
            <a:picLocks noGrp="1" noChangeAspect="1"/>
          </p:cNvPicPr>
          <p:nvPr>
            <p:ph idx="1"/>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2538063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9C35-9758-7F8B-16E3-20A54C6A4F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E8BCF-EBC4-94E0-29D0-63FD5DA28A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455FD80-3845-D849-4670-72C13BE29786}"/>
              </a:ext>
            </a:extLst>
          </p:cNvPr>
          <p:cNvPicPr>
            <a:picLocks noChangeAspect="1"/>
          </p:cNvPicPr>
          <p:nvPr/>
        </p:nvPicPr>
        <p:blipFill>
          <a:blip r:embed="rId2"/>
          <a:stretch>
            <a:fillRect/>
          </a:stretch>
        </p:blipFill>
        <p:spPr>
          <a:xfrm>
            <a:off x="234279" y="142240"/>
            <a:ext cx="12902185" cy="6350635"/>
          </a:xfrm>
          <a:prstGeom prst="rect">
            <a:avLst/>
          </a:prstGeom>
        </p:spPr>
      </p:pic>
    </p:spTree>
    <p:extLst>
      <p:ext uri="{BB962C8B-B14F-4D97-AF65-F5344CB8AC3E}">
        <p14:creationId xmlns:p14="http://schemas.microsoft.com/office/powerpoint/2010/main" val="153730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5D6FE5-E174-7F12-89B1-FD08A9448606}"/>
              </a:ext>
            </a:extLst>
          </p:cNvPr>
          <p:cNvPicPr>
            <a:picLocks noGrp="1" noChangeAspect="1"/>
          </p:cNvPicPr>
          <p:nvPr>
            <p:ph idx="1"/>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1446531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hite card with black text&#10;&#10;Description automatically generated">
            <a:extLst>
              <a:ext uri="{FF2B5EF4-FFF2-40B4-BE49-F238E27FC236}">
                <a16:creationId xmlns:a16="http://schemas.microsoft.com/office/drawing/2014/main" id="{65E99774-307B-DDAF-3894-F42039A032D6}"/>
              </a:ext>
            </a:extLst>
          </p:cNvPr>
          <p:cNvPicPr>
            <a:picLocks noGrp="1" noChangeAspect="1"/>
          </p:cNvPicPr>
          <p:nvPr>
            <p:ph idx="1"/>
          </p:nvPr>
        </p:nvPicPr>
        <p:blipFill>
          <a:blip r:embed="rId2"/>
          <a:stretch>
            <a:fillRect/>
          </a:stretch>
        </p:blipFill>
        <p:spPr>
          <a:xfrm>
            <a:off x="643467" y="689101"/>
            <a:ext cx="10905066" cy="5479796"/>
          </a:xfrm>
          <a:prstGeom prst="rect">
            <a:avLst/>
          </a:prstGeom>
        </p:spPr>
      </p:pic>
    </p:spTree>
    <p:extLst>
      <p:ext uri="{BB962C8B-B14F-4D97-AF65-F5344CB8AC3E}">
        <p14:creationId xmlns:p14="http://schemas.microsoft.com/office/powerpoint/2010/main" val="202765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D2BD4B-9966-4EED-2EE4-F1D60DC2B588}"/>
              </a:ext>
            </a:extLst>
          </p:cNvPr>
          <p:cNvPicPr>
            <a:picLocks noGrp="1" noChangeAspect="1"/>
          </p:cNvPicPr>
          <p:nvPr>
            <p:ph idx="1"/>
          </p:nvPr>
        </p:nvPicPr>
        <p:blipFill rotWithShape="1">
          <a:blip r:embed="rId2"/>
          <a:srcRect r="1760"/>
          <a:stretch/>
        </p:blipFill>
        <p:spPr>
          <a:xfrm>
            <a:off x="20" y="1282"/>
            <a:ext cx="12191980" cy="6856718"/>
          </a:xfrm>
          <a:prstGeom prst="rect">
            <a:avLst/>
          </a:prstGeom>
        </p:spPr>
      </p:pic>
    </p:spTree>
    <p:extLst>
      <p:ext uri="{BB962C8B-B14F-4D97-AF65-F5344CB8AC3E}">
        <p14:creationId xmlns:p14="http://schemas.microsoft.com/office/powerpoint/2010/main" val="604911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ext on a white background&#10;&#10;Description automatically generated">
            <a:extLst>
              <a:ext uri="{FF2B5EF4-FFF2-40B4-BE49-F238E27FC236}">
                <a16:creationId xmlns:a16="http://schemas.microsoft.com/office/drawing/2014/main" id="{ACCCDF40-B2B0-31B0-A0DA-57191CE5AE36}"/>
              </a:ext>
            </a:extLst>
          </p:cNvPr>
          <p:cNvPicPr>
            <a:picLocks noGrp="1" noChangeAspect="1"/>
          </p:cNvPicPr>
          <p:nvPr>
            <p:ph idx="1"/>
          </p:nvPr>
        </p:nvPicPr>
        <p:blipFill>
          <a:blip r:embed="rId2"/>
          <a:stretch>
            <a:fillRect/>
          </a:stretch>
        </p:blipFill>
        <p:spPr>
          <a:xfrm>
            <a:off x="1548190" y="643466"/>
            <a:ext cx="9095620" cy="5571067"/>
          </a:xfrm>
          <a:prstGeom prst="rect">
            <a:avLst/>
          </a:prstGeom>
        </p:spPr>
      </p:pic>
    </p:spTree>
    <p:extLst>
      <p:ext uri="{BB962C8B-B14F-4D97-AF65-F5344CB8AC3E}">
        <p14:creationId xmlns:p14="http://schemas.microsoft.com/office/powerpoint/2010/main" val="313847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A44210-12AE-DDF0-FFCB-709EBC39127C}"/>
              </a:ext>
            </a:extLst>
          </p:cNvPr>
          <p:cNvPicPr>
            <a:picLocks noGrp="1" noChangeAspect="1"/>
          </p:cNvPicPr>
          <p:nvPr>
            <p:ph idx="1"/>
          </p:nvPr>
        </p:nvPicPr>
        <p:blipFill rotWithShape="1">
          <a:blip r:embed="rId2"/>
          <a:srcRect t="1667" b="5757"/>
          <a:stretch/>
        </p:blipFill>
        <p:spPr>
          <a:xfrm>
            <a:off x="20" y="1282"/>
            <a:ext cx="12191980" cy="6856718"/>
          </a:xfrm>
          <a:prstGeom prst="rect">
            <a:avLst/>
          </a:prstGeom>
        </p:spPr>
      </p:pic>
    </p:spTree>
    <p:extLst>
      <p:ext uri="{BB962C8B-B14F-4D97-AF65-F5344CB8AC3E}">
        <p14:creationId xmlns:p14="http://schemas.microsoft.com/office/powerpoint/2010/main" val="2455106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roject management process&#10;&#10;Description automatically generated">
            <a:extLst>
              <a:ext uri="{FF2B5EF4-FFF2-40B4-BE49-F238E27FC236}">
                <a16:creationId xmlns:a16="http://schemas.microsoft.com/office/drawing/2014/main" id="{0394D871-20BA-AA43-5BF7-AA6FFF76098C}"/>
              </a:ext>
            </a:extLst>
          </p:cNvPr>
          <p:cNvPicPr>
            <a:picLocks noGrp="1" noChangeAspect="1"/>
          </p:cNvPicPr>
          <p:nvPr>
            <p:ph idx="1"/>
          </p:nvPr>
        </p:nvPicPr>
        <p:blipFill rotWithShape="1">
          <a:blip r:embed="rId2"/>
          <a:srcRect b="1628"/>
          <a:stretch/>
        </p:blipFill>
        <p:spPr>
          <a:xfrm>
            <a:off x="20" y="10"/>
            <a:ext cx="12191980" cy="6866290"/>
          </a:xfrm>
          <a:prstGeom prst="rect">
            <a:avLst/>
          </a:prstGeom>
        </p:spPr>
      </p:pic>
    </p:spTree>
    <p:extLst>
      <p:ext uri="{BB962C8B-B14F-4D97-AF65-F5344CB8AC3E}">
        <p14:creationId xmlns:p14="http://schemas.microsoft.com/office/powerpoint/2010/main" val="329675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BFDA6B-B574-9F3E-C2C2-E550F3609E87}"/>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853639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7F9BF-1E5D-0478-B3EE-41051EC73F44}"/>
              </a:ext>
            </a:extLst>
          </p:cNvPr>
          <p:cNvPicPr>
            <a:picLocks noGrp="1" noChangeAspect="1"/>
          </p:cNvPicPr>
          <p:nvPr>
            <p:ph idx="1"/>
          </p:nvPr>
        </p:nvPicPr>
        <p:blipFill>
          <a:blip r:embed="rId2"/>
          <a:stretch>
            <a:fillRect/>
          </a:stretch>
        </p:blipFill>
        <p:spPr>
          <a:xfrm>
            <a:off x="1374756" y="643466"/>
            <a:ext cx="9442488" cy="5571067"/>
          </a:xfrm>
          <a:prstGeom prst="rect">
            <a:avLst/>
          </a:prstGeom>
        </p:spPr>
      </p:pic>
    </p:spTree>
    <p:extLst>
      <p:ext uri="{BB962C8B-B14F-4D97-AF65-F5344CB8AC3E}">
        <p14:creationId xmlns:p14="http://schemas.microsoft.com/office/powerpoint/2010/main" val="331509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03B-32B6-15C9-D5C8-B4D25D001E95}"/>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68165F44-52EF-3405-C241-1F9913912ACD}"/>
              </a:ext>
            </a:extLst>
          </p:cNvPr>
          <p:cNvSpPr>
            <a:spLocks noGrp="1"/>
          </p:cNvSpPr>
          <p:nvPr>
            <p:ph idx="1"/>
          </p:nvPr>
        </p:nvSpPr>
        <p:spPr/>
        <p:txBody>
          <a:bodyPr>
            <a:normAutofit fontScale="70000" lnSpcReduction="20000"/>
          </a:bodyPr>
          <a:lstStyle/>
          <a:p>
            <a:pPr lvl="1"/>
            <a:r>
              <a:rPr lang="en-US" b="1" i="0" dirty="0">
                <a:effectLst/>
                <a:latin typeface="Söhne"/>
              </a:rPr>
              <a:t>Plan Schedule Management</a:t>
            </a:r>
          </a:p>
          <a:p>
            <a:pPr lvl="1"/>
            <a:r>
              <a:rPr lang="en-US" b="0" i="0" dirty="0">
                <a:solidFill>
                  <a:srgbClr val="374151"/>
                </a:solidFill>
                <a:effectLst/>
                <a:latin typeface="Söhne"/>
              </a:rPr>
              <a:t>Define how the project schedule will be created, executed, and controlled. This includes identifying milestones, activities, dependencies, and resource requirements.</a:t>
            </a:r>
            <a:endParaRPr lang="en-US" b="1" dirty="0">
              <a:solidFill>
                <a:srgbClr val="374151"/>
              </a:solidFill>
              <a:latin typeface="Söhne"/>
            </a:endParaRPr>
          </a:p>
          <a:p>
            <a:pPr lvl="1"/>
            <a:r>
              <a:rPr lang="en-US" b="1" i="0" dirty="0">
                <a:effectLst/>
                <a:latin typeface="Söhne"/>
              </a:rPr>
              <a:t>Define Activities</a:t>
            </a:r>
          </a:p>
          <a:p>
            <a:pPr lvl="1"/>
            <a:r>
              <a:rPr lang="en-US" b="0" i="0" dirty="0">
                <a:solidFill>
                  <a:srgbClr val="374151"/>
                </a:solidFill>
                <a:effectLst/>
                <a:latin typeface="Söhne"/>
              </a:rPr>
              <a:t>Identify and document the specific activities that need to be performed to produce the project deliverables. This involves breaking down the work packages from the WBS into detailed tasks</a:t>
            </a:r>
            <a:endParaRPr lang="en-US" b="1" i="0" dirty="0">
              <a:solidFill>
                <a:srgbClr val="374151"/>
              </a:solidFill>
              <a:effectLst/>
              <a:latin typeface="Söhne"/>
            </a:endParaRPr>
          </a:p>
          <a:p>
            <a:pPr lvl="1"/>
            <a:r>
              <a:rPr lang="en-US" b="1" i="0" dirty="0">
                <a:effectLst/>
                <a:latin typeface="Söhne"/>
              </a:rPr>
              <a:t>Sequence Activities</a:t>
            </a:r>
          </a:p>
          <a:p>
            <a:pPr lvl="1"/>
            <a:r>
              <a:rPr lang="en-US" b="0" i="0" dirty="0">
                <a:solidFill>
                  <a:srgbClr val="374151"/>
                </a:solidFill>
                <a:effectLst/>
                <a:latin typeface="Söhne"/>
              </a:rPr>
              <a:t>Establish the order and dependencies among project activities. This helps create a logical flow of work and determines the project schedule.</a:t>
            </a:r>
            <a:endParaRPr lang="en-US" b="1" dirty="0">
              <a:solidFill>
                <a:srgbClr val="374151"/>
              </a:solidFill>
              <a:latin typeface="Söhne"/>
            </a:endParaRPr>
          </a:p>
          <a:p>
            <a:pPr lvl="1"/>
            <a:r>
              <a:rPr lang="en-US" b="1" i="0" dirty="0">
                <a:effectLst/>
                <a:latin typeface="Söhne"/>
              </a:rPr>
              <a:t>Estimate Activity Durations</a:t>
            </a:r>
          </a:p>
          <a:p>
            <a:pPr lvl="1"/>
            <a:r>
              <a:rPr lang="en-US" b="0" i="0" dirty="0">
                <a:solidFill>
                  <a:srgbClr val="374151"/>
                </a:solidFill>
                <a:effectLst/>
                <a:latin typeface="Söhne"/>
              </a:rPr>
              <a:t>Estimate the time required to complete each project activity. This involves considering factors such as resource availability, skill levels, and historical data.</a:t>
            </a:r>
          </a:p>
          <a:p>
            <a:pPr lvl="1"/>
            <a:r>
              <a:rPr lang="en-US" b="1" i="0" dirty="0">
                <a:effectLst/>
                <a:latin typeface="Söhne"/>
              </a:rPr>
              <a:t>Develop Schedule</a:t>
            </a:r>
          </a:p>
          <a:p>
            <a:pPr lvl="1"/>
            <a:r>
              <a:rPr lang="en-US" b="0" i="0" dirty="0">
                <a:solidFill>
                  <a:srgbClr val="374151"/>
                </a:solidFill>
                <a:effectLst/>
                <a:latin typeface="Söhne"/>
              </a:rPr>
              <a:t>Create the project schedule by analyzing activity sequences, durations, and resource requirements. The output is a project schedule that includes start and finish dates for each activity.</a:t>
            </a:r>
          </a:p>
          <a:p>
            <a:pPr lvl="1"/>
            <a:r>
              <a:rPr lang="en-US" b="1" i="0" dirty="0">
                <a:effectLst/>
                <a:latin typeface="Söhne"/>
              </a:rPr>
              <a:t>Plan Cost Management</a:t>
            </a:r>
          </a:p>
          <a:p>
            <a:pPr lvl="1"/>
            <a:r>
              <a:rPr lang="en-US" b="0" i="0" dirty="0">
                <a:solidFill>
                  <a:srgbClr val="374151"/>
                </a:solidFill>
                <a:effectLst/>
                <a:latin typeface="Söhne"/>
              </a:rPr>
              <a:t>Define how the project costs will be estimated, budgeted, managed, and controlled. This involves creating a cost management plan.</a:t>
            </a:r>
            <a:endParaRPr lang="en-US" b="1" i="0" dirty="0">
              <a:effectLst/>
              <a:latin typeface="Söhne"/>
            </a:endParaRPr>
          </a:p>
          <a:p>
            <a:pPr lvl="1"/>
            <a:endParaRPr lang="en-US" b="1" i="0" dirty="0">
              <a:effectLst/>
              <a:latin typeface="Söhne"/>
            </a:endParaRPr>
          </a:p>
          <a:p>
            <a:endParaRPr lang="en-US" dirty="0"/>
          </a:p>
        </p:txBody>
      </p:sp>
    </p:spTree>
    <p:extLst>
      <p:ext uri="{BB962C8B-B14F-4D97-AF65-F5344CB8AC3E}">
        <p14:creationId xmlns:p14="http://schemas.microsoft.com/office/powerpoint/2010/main" val="1096924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C90823B-BD76-3AF9-6894-8A7F096FBDB4}"/>
              </a:ext>
            </a:extLst>
          </p:cNvPr>
          <p:cNvPicPr>
            <a:picLocks noGrp="1" noChangeAspect="1"/>
          </p:cNvPicPr>
          <p:nvPr>
            <p:ph idx="1"/>
          </p:nvPr>
        </p:nvPicPr>
        <p:blipFill>
          <a:blip r:embed="rId2"/>
          <a:stretch>
            <a:fillRect/>
          </a:stretch>
        </p:blipFill>
        <p:spPr>
          <a:xfrm>
            <a:off x="1143938" y="643466"/>
            <a:ext cx="9904123" cy="5571067"/>
          </a:xfrm>
          <a:prstGeom prst="rect">
            <a:avLst/>
          </a:prstGeom>
        </p:spPr>
      </p:pic>
    </p:spTree>
    <p:extLst>
      <p:ext uri="{BB962C8B-B14F-4D97-AF65-F5344CB8AC3E}">
        <p14:creationId xmlns:p14="http://schemas.microsoft.com/office/powerpoint/2010/main" val="1335976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F553C7-4E14-008C-FCCF-624C00F9D7BE}"/>
              </a:ext>
            </a:extLst>
          </p:cNvPr>
          <p:cNvPicPr>
            <a:picLocks noGrp="1" noChangeAspect="1"/>
          </p:cNvPicPr>
          <p:nvPr>
            <p:ph idx="1"/>
          </p:nvPr>
        </p:nvPicPr>
        <p:blipFill>
          <a:blip r:embed="rId2"/>
          <a:stretch>
            <a:fillRect/>
          </a:stretch>
        </p:blipFill>
        <p:spPr>
          <a:xfrm>
            <a:off x="643467" y="1711452"/>
            <a:ext cx="10905066" cy="3435094"/>
          </a:xfrm>
          <a:prstGeom prst="rect">
            <a:avLst/>
          </a:prstGeom>
        </p:spPr>
      </p:pic>
    </p:spTree>
    <p:extLst>
      <p:ext uri="{BB962C8B-B14F-4D97-AF65-F5344CB8AC3E}">
        <p14:creationId xmlns:p14="http://schemas.microsoft.com/office/powerpoint/2010/main" val="2850990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153670-F5C0-4DFE-1FC7-8C53F08CF428}"/>
              </a:ext>
            </a:extLst>
          </p:cNvPr>
          <p:cNvPicPr>
            <a:picLocks noGrp="1" noChangeAspect="1"/>
          </p:cNvPicPr>
          <p:nvPr>
            <p:ph idx="1"/>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3900494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8D6F02-7303-E23B-F1CA-BB9D907EDD21}"/>
              </a:ext>
            </a:extLst>
          </p:cNvPr>
          <p:cNvPicPr>
            <a:picLocks noGrp="1" noChangeAspect="1"/>
          </p:cNvPicPr>
          <p:nvPr>
            <p:ph idx="1"/>
          </p:nvPr>
        </p:nvPicPr>
        <p:blipFill>
          <a:blip r:embed="rId2"/>
          <a:stretch>
            <a:fillRect/>
          </a:stretch>
        </p:blipFill>
        <p:spPr>
          <a:xfrm>
            <a:off x="1510758" y="643466"/>
            <a:ext cx="9170484" cy="5571067"/>
          </a:xfrm>
          <a:prstGeom prst="rect">
            <a:avLst/>
          </a:prstGeom>
        </p:spPr>
      </p:pic>
    </p:spTree>
    <p:extLst>
      <p:ext uri="{BB962C8B-B14F-4D97-AF65-F5344CB8AC3E}">
        <p14:creationId xmlns:p14="http://schemas.microsoft.com/office/powerpoint/2010/main" val="2782638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D813EE-2E99-DDEC-A70B-812FA6AA4B61}"/>
              </a:ext>
            </a:extLst>
          </p:cNvPr>
          <p:cNvPicPr>
            <a:picLocks noGrp="1" noChangeAspect="1"/>
          </p:cNvPicPr>
          <p:nvPr>
            <p:ph idx="1"/>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1774299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9A2B32-7185-15EA-380E-E6DB9344E37F}"/>
              </a:ext>
            </a:extLst>
          </p:cNvPr>
          <p:cNvPicPr>
            <a:picLocks noGrp="1" noChangeAspect="1"/>
          </p:cNvPicPr>
          <p:nvPr>
            <p:ph idx="1"/>
          </p:nvPr>
        </p:nvPicPr>
        <p:blipFill rotWithShape="1">
          <a:blip r:embed="rId2"/>
          <a:srcRect t="1904" r="-2" b="5931"/>
          <a:stretch/>
        </p:blipFill>
        <p:spPr>
          <a:xfrm>
            <a:off x="-6588" y="10"/>
            <a:ext cx="12198588" cy="6857990"/>
          </a:xfrm>
          <a:prstGeom prst="rect">
            <a:avLst/>
          </a:prstGeom>
        </p:spPr>
      </p:pic>
    </p:spTree>
    <p:extLst>
      <p:ext uri="{BB962C8B-B14F-4D97-AF65-F5344CB8AC3E}">
        <p14:creationId xmlns:p14="http://schemas.microsoft.com/office/powerpoint/2010/main" val="3764213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389F8F-080E-DBF2-DDAB-A82DED81AF47}"/>
              </a:ext>
            </a:extLst>
          </p:cNvPr>
          <p:cNvPicPr>
            <a:picLocks noGrp="1" noChangeAspect="1"/>
          </p:cNvPicPr>
          <p:nvPr>
            <p:ph idx="1"/>
          </p:nvPr>
        </p:nvPicPr>
        <p:blipFill rotWithShape="1">
          <a:blip r:embed="rId2"/>
          <a:srcRect r="-2" b="3484"/>
          <a:stretch/>
        </p:blipFill>
        <p:spPr>
          <a:xfrm>
            <a:off x="-6588" y="10"/>
            <a:ext cx="12198588" cy="6857990"/>
          </a:xfrm>
          <a:prstGeom prst="rect">
            <a:avLst/>
          </a:prstGeom>
        </p:spPr>
      </p:pic>
    </p:spTree>
    <p:extLst>
      <p:ext uri="{BB962C8B-B14F-4D97-AF65-F5344CB8AC3E}">
        <p14:creationId xmlns:p14="http://schemas.microsoft.com/office/powerpoint/2010/main" val="4118700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80F13-0A43-2661-8C7F-76D172FB4348}"/>
              </a:ext>
            </a:extLst>
          </p:cNvPr>
          <p:cNvPicPr>
            <a:picLocks noChangeAspect="1"/>
          </p:cNvPicPr>
          <p:nvPr/>
        </p:nvPicPr>
        <p:blipFill>
          <a:blip r:embed="rId2"/>
          <a:stretch>
            <a:fillRect/>
          </a:stretch>
        </p:blipFill>
        <p:spPr>
          <a:xfrm>
            <a:off x="162560" y="238758"/>
            <a:ext cx="10816074" cy="6651882"/>
          </a:xfrm>
          <a:prstGeom prst="rect">
            <a:avLst/>
          </a:prstGeom>
        </p:spPr>
      </p:pic>
    </p:spTree>
    <p:extLst>
      <p:ext uri="{BB962C8B-B14F-4D97-AF65-F5344CB8AC3E}">
        <p14:creationId xmlns:p14="http://schemas.microsoft.com/office/powerpoint/2010/main" val="4099955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AF7FC1-7556-CECD-CABE-E96A3F58D2C0}"/>
              </a:ext>
            </a:extLst>
          </p:cNvPr>
          <p:cNvPicPr>
            <a:picLocks noGrp="1" noChangeAspect="1"/>
          </p:cNvPicPr>
          <p:nvPr>
            <p:ph idx="1"/>
          </p:nvPr>
        </p:nvPicPr>
        <p:blipFill rotWithShape="1">
          <a:blip r:embed="rId2"/>
          <a:srcRect b="3433"/>
          <a:stretch/>
        </p:blipFill>
        <p:spPr>
          <a:xfrm>
            <a:off x="20" y="1"/>
            <a:ext cx="12191979" cy="6858000"/>
          </a:xfrm>
          <a:prstGeom prst="rect">
            <a:avLst/>
          </a:prstGeom>
        </p:spPr>
      </p:pic>
    </p:spTree>
    <p:extLst>
      <p:ext uri="{BB962C8B-B14F-4D97-AF65-F5344CB8AC3E}">
        <p14:creationId xmlns:p14="http://schemas.microsoft.com/office/powerpoint/2010/main" val="1428276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6C68D4-1002-0573-FF10-82A5DE81747E}"/>
              </a:ext>
            </a:extLst>
          </p:cNvPr>
          <p:cNvPicPr>
            <a:picLocks noGrp="1" noChangeAspect="1"/>
          </p:cNvPicPr>
          <p:nvPr>
            <p:ph idx="1"/>
          </p:nvPr>
        </p:nvPicPr>
        <p:blipFill rotWithShape="1">
          <a:blip r:embed="rId2"/>
          <a:srcRect b="11084"/>
          <a:stretch/>
        </p:blipFill>
        <p:spPr>
          <a:xfrm>
            <a:off x="20" y="1282"/>
            <a:ext cx="12191980" cy="6856718"/>
          </a:xfrm>
          <a:prstGeom prst="rect">
            <a:avLst/>
          </a:prstGeom>
        </p:spPr>
      </p:pic>
    </p:spTree>
    <p:extLst>
      <p:ext uri="{BB962C8B-B14F-4D97-AF65-F5344CB8AC3E}">
        <p14:creationId xmlns:p14="http://schemas.microsoft.com/office/powerpoint/2010/main" val="310428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03B-32B6-15C9-D5C8-B4D25D001E95}"/>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68165F44-52EF-3405-C241-1F9913912ACD}"/>
              </a:ext>
            </a:extLst>
          </p:cNvPr>
          <p:cNvSpPr>
            <a:spLocks noGrp="1"/>
          </p:cNvSpPr>
          <p:nvPr>
            <p:ph idx="1"/>
          </p:nvPr>
        </p:nvSpPr>
        <p:spPr/>
        <p:txBody>
          <a:bodyPr>
            <a:normAutofit fontScale="70000" lnSpcReduction="20000"/>
          </a:bodyPr>
          <a:lstStyle/>
          <a:p>
            <a:pPr lvl="1"/>
            <a:r>
              <a:rPr lang="en-US" b="1" i="0" dirty="0">
                <a:effectLst/>
                <a:latin typeface="Söhne"/>
              </a:rPr>
              <a:t>Plan Quality Management</a:t>
            </a:r>
          </a:p>
          <a:p>
            <a:pPr lvl="1"/>
            <a:r>
              <a:rPr lang="en-US" b="0" i="0" dirty="0">
                <a:solidFill>
                  <a:srgbClr val="374151"/>
                </a:solidFill>
                <a:effectLst/>
                <a:latin typeface="Söhne"/>
              </a:rPr>
              <a:t>Define how quality will be planned, assured, and controlled throughout the project. Develop a quality management plan that outlines the standards and processes to be used.</a:t>
            </a:r>
          </a:p>
          <a:p>
            <a:pPr lvl="1"/>
            <a:r>
              <a:rPr lang="en-US" b="1" i="0" dirty="0">
                <a:effectLst/>
                <a:latin typeface="Söhne"/>
              </a:rPr>
              <a:t>Plan Resource Management</a:t>
            </a:r>
          </a:p>
          <a:p>
            <a:pPr lvl="1"/>
            <a:r>
              <a:rPr lang="en-US" b="0" i="0" dirty="0">
                <a:solidFill>
                  <a:srgbClr val="374151"/>
                </a:solidFill>
                <a:effectLst/>
                <a:latin typeface="Söhne"/>
              </a:rPr>
              <a:t>Define how project resources, including human resources, equipment, and materials, will be acquired, developed, and managed</a:t>
            </a:r>
            <a:endParaRPr lang="en-US" dirty="0">
              <a:solidFill>
                <a:srgbClr val="374151"/>
              </a:solidFill>
              <a:latin typeface="Söhne"/>
            </a:endParaRPr>
          </a:p>
          <a:p>
            <a:pPr lvl="1"/>
            <a:r>
              <a:rPr lang="en-US" b="1" i="0" dirty="0">
                <a:effectLst/>
                <a:latin typeface="Söhne"/>
              </a:rPr>
              <a:t>Estimate Activity Resources</a:t>
            </a:r>
          </a:p>
          <a:p>
            <a:pPr lvl="1"/>
            <a:r>
              <a:rPr lang="en-US" b="0" i="0" dirty="0">
                <a:solidFill>
                  <a:srgbClr val="374151"/>
                </a:solidFill>
                <a:effectLst/>
                <a:latin typeface="Söhne"/>
              </a:rPr>
              <a:t>Estimate the type and quantity of resources required for each project activity. This includes personnel, equipment, and materials.</a:t>
            </a:r>
            <a:endParaRPr lang="en-US" b="1" dirty="0">
              <a:solidFill>
                <a:srgbClr val="374151"/>
              </a:solidFill>
              <a:latin typeface="Söhne"/>
            </a:endParaRPr>
          </a:p>
          <a:p>
            <a:pPr lvl="1"/>
            <a:r>
              <a:rPr lang="en-US" b="1" i="0" dirty="0">
                <a:effectLst/>
                <a:latin typeface="Söhne"/>
              </a:rPr>
              <a:t>Plan Communications Management</a:t>
            </a:r>
          </a:p>
          <a:p>
            <a:pPr lvl="1"/>
            <a:r>
              <a:rPr lang="en-US" b="0" i="0" dirty="0">
                <a:solidFill>
                  <a:srgbClr val="374151"/>
                </a:solidFill>
                <a:effectLst/>
                <a:latin typeface="Söhne"/>
              </a:rPr>
              <a:t>Define how project communications will be planned, distributed, and managed. Develop a communications management plan that outlines the communication requirements and expectations</a:t>
            </a:r>
          </a:p>
          <a:p>
            <a:pPr lvl="1"/>
            <a:r>
              <a:rPr lang="en-US" b="1" i="0" dirty="0">
                <a:effectLst/>
                <a:latin typeface="Söhne"/>
              </a:rPr>
              <a:t>Plan Risk Management</a:t>
            </a:r>
          </a:p>
          <a:p>
            <a:pPr lvl="1"/>
            <a:r>
              <a:rPr lang="en-US" b="0" i="0" dirty="0">
                <a:solidFill>
                  <a:srgbClr val="374151"/>
                </a:solidFill>
                <a:effectLst/>
                <a:latin typeface="Söhne"/>
              </a:rPr>
              <a:t>Establish how risks will be identified, assessed, and managed throughout the project. Develop a risk management plan that includes risk identification, analysis, response planning, and monitoring.</a:t>
            </a:r>
          </a:p>
          <a:p>
            <a:pPr lvl="1"/>
            <a:r>
              <a:rPr lang="en-US" b="1" i="0" dirty="0">
                <a:effectLst/>
                <a:latin typeface="Söhne"/>
              </a:rPr>
              <a:t>Plan Procurement Management</a:t>
            </a:r>
          </a:p>
          <a:p>
            <a:pPr lvl="1"/>
            <a:r>
              <a:rPr lang="en-US" b="0" i="0" dirty="0">
                <a:solidFill>
                  <a:srgbClr val="374151"/>
                </a:solidFill>
                <a:effectLst/>
                <a:latin typeface="Söhne"/>
              </a:rPr>
              <a:t>Define how project procurement will be managed, from planning through contract closure. Develop a procurement management plan that outlines the procurement requirements and processes.</a:t>
            </a:r>
          </a:p>
          <a:p>
            <a:pPr lvl="1"/>
            <a:endParaRPr lang="en-US" b="1" i="0" dirty="0">
              <a:effectLst/>
              <a:latin typeface="Söhne"/>
            </a:endParaRPr>
          </a:p>
          <a:p>
            <a:endParaRPr lang="en-US" dirty="0"/>
          </a:p>
        </p:txBody>
      </p:sp>
    </p:spTree>
    <p:extLst>
      <p:ext uri="{BB962C8B-B14F-4D97-AF65-F5344CB8AC3E}">
        <p14:creationId xmlns:p14="http://schemas.microsoft.com/office/powerpoint/2010/main" val="948273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6019CC-1818-4F9F-00EC-0388D64F4DA1}"/>
              </a:ext>
            </a:extLst>
          </p:cNvPr>
          <p:cNvPicPr>
            <a:picLocks noGrp="1" noChangeAspect="1"/>
          </p:cNvPicPr>
          <p:nvPr>
            <p:ph idx="1"/>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3655369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144D00-E53A-0AD4-BD97-D8CBBE50C1D4}"/>
              </a:ext>
            </a:extLst>
          </p:cNvPr>
          <p:cNvPicPr>
            <a:picLocks noGrp="1" noChangeAspect="1"/>
          </p:cNvPicPr>
          <p:nvPr>
            <p:ph idx="1"/>
          </p:nvPr>
        </p:nvPicPr>
        <p:blipFill rotWithShape="1">
          <a:blip r:embed="rId2"/>
          <a:srcRect b="6656"/>
          <a:stretch/>
        </p:blipFill>
        <p:spPr>
          <a:xfrm>
            <a:off x="20" y="1282"/>
            <a:ext cx="12191980" cy="6856718"/>
          </a:xfrm>
          <a:prstGeom prst="rect">
            <a:avLst/>
          </a:prstGeom>
        </p:spPr>
      </p:pic>
    </p:spTree>
    <p:extLst>
      <p:ext uri="{BB962C8B-B14F-4D97-AF65-F5344CB8AC3E}">
        <p14:creationId xmlns:p14="http://schemas.microsoft.com/office/powerpoint/2010/main" val="1434219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ECCD45-93E9-A7F7-1960-416D10903996}"/>
              </a:ext>
            </a:extLst>
          </p:cNvPr>
          <p:cNvPicPr>
            <a:picLocks noGrp="1" noChangeAspect="1"/>
          </p:cNvPicPr>
          <p:nvPr>
            <p:ph idx="1"/>
          </p:nvPr>
        </p:nvPicPr>
        <p:blipFill rotWithShape="1">
          <a:blip r:embed="rId2"/>
          <a:srcRect l="1034" r="2060" b="1"/>
          <a:stretch/>
        </p:blipFill>
        <p:spPr>
          <a:xfrm>
            <a:off x="20" y="1282"/>
            <a:ext cx="12191980" cy="6856718"/>
          </a:xfrm>
          <a:prstGeom prst="rect">
            <a:avLst/>
          </a:prstGeom>
        </p:spPr>
      </p:pic>
    </p:spTree>
    <p:extLst>
      <p:ext uri="{BB962C8B-B14F-4D97-AF65-F5344CB8AC3E}">
        <p14:creationId xmlns:p14="http://schemas.microsoft.com/office/powerpoint/2010/main" val="3433316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D2F7BD-D602-65E5-2B9F-A3300EED6F0C}"/>
              </a:ext>
            </a:extLst>
          </p:cNvPr>
          <p:cNvPicPr>
            <a:picLocks noGrp="1" noChangeAspect="1"/>
          </p:cNvPicPr>
          <p:nvPr>
            <p:ph idx="1"/>
          </p:nvPr>
        </p:nvPicPr>
        <p:blipFill rotWithShape="1">
          <a:blip r:embed="rId2"/>
          <a:srcRect t="5081"/>
          <a:stretch/>
        </p:blipFill>
        <p:spPr>
          <a:xfrm>
            <a:off x="20" y="1282"/>
            <a:ext cx="12191980" cy="6856718"/>
          </a:xfrm>
          <a:prstGeom prst="rect">
            <a:avLst/>
          </a:prstGeom>
        </p:spPr>
      </p:pic>
    </p:spTree>
    <p:extLst>
      <p:ext uri="{BB962C8B-B14F-4D97-AF65-F5344CB8AC3E}">
        <p14:creationId xmlns:p14="http://schemas.microsoft.com/office/powerpoint/2010/main" val="1133511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F74C0F-0555-5C22-E3ED-508262747FE4}"/>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3646736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B89339-8453-06B3-CE1B-36B5E56CF6C5}"/>
              </a:ext>
            </a:extLst>
          </p:cNvPr>
          <p:cNvPicPr>
            <a:picLocks noGrp="1" noChangeAspect="1"/>
          </p:cNvPicPr>
          <p:nvPr>
            <p:ph idx="1"/>
          </p:nvPr>
        </p:nvPicPr>
        <p:blipFill rotWithShape="1">
          <a:blip r:embed="rId2"/>
          <a:srcRect b="9291"/>
          <a:stretch/>
        </p:blipFill>
        <p:spPr>
          <a:xfrm>
            <a:off x="20" y="1282"/>
            <a:ext cx="12191980" cy="6856718"/>
          </a:xfrm>
          <a:prstGeom prst="rect">
            <a:avLst/>
          </a:prstGeom>
        </p:spPr>
      </p:pic>
    </p:spTree>
    <p:extLst>
      <p:ext uri="{BB962C8B-B14F-4D97-AF65-F5344CB8AC3E}">
        <p14:creationId xmlns:p14="http://schemas.microsoft.com/office/powerpoint/2010/main" val="1554376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69484E-2C19-4BC6-4DAD-1FA7CC866EC9}"/>
              </a:ext>
            </a:extLst>
          </p:cNvPr>
          <p:cNvPicPr>
            <a:picLocks noGrp="1" noChangeAspect="1"/>
          </p:cNvPicPr>
          <p:nvPr>
            <p:ph idx="1"/>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184549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670377-4CE4-6211-891D-68473E78680A}"/>
              </a:ext>
            </a:extLst>
          </p:cNvPr>
          <p:cNvPicPr>
            <a:picLocks noGrp="1" noChangeAspect="1"/>
          </p:cNvPicPr>
          <p:nvPr>
            <p:ph idx="1"/>
          </p:nvPr>
        </p:nvPicPr>
        <p:blipFill rotWithShape="1">
          <a:blip r:embed="rId2"/>
          <a:srcRect t="1485" b="2788"/>
          <a:stretch/>
        </p:blipFill>
        <p:spPr>
          <a:xfrm>
            <a:off x="20" y="1282"/>
            <a:ext cx="12191980" cy="6856718"/>
          </a:xfrm>
          <a:prstGeom prst="rect">
            <a:avLst/>
          </a:prstGeom>
        </p:spPr>
      </p:pic>
    </p:spTree>
    <p:extLst>
      <p:ext uri="{BB962C8B-B14F-4D97-AF65-F5344CB8AC3E}">
        <p14:creationId xmlns:p14="http://schemas.microsoft.com/office/powerpoint/2010/main" val="1597944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DB1109-3D42-33B9-0077-38C215A07B63}"/>
              </a:ext>
            </a:extLst>
          </p:cNvPr>
          <p:cNvPicPr>
            <a:picLocks noGrp="1" noChangeAspect="1"/>
          </p:cNvPicPr>
          <p:nvPr>
            <p:ph idx="1"/>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4217922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BC1386-D5A1-1B19-003D-68785845FCF3}"/>
              </a:ext>
            </a:extLst>
          </p:cNvPr>
          <p:cNvPicPr>
            <a:picLocks noGrp="1" noChangeAspect="1"/>
          </p:cNvPicPr>
          <p:nvPr>
            <p:ph idx="1"/>
          </p:nvPr>
        </p:nvPicPr>
        <p:blipFill rotWithShape="1">
          <a:blip r:embed="rId2"/>
          <a:srcRect b="900"/>
          <a:stretch/>
        </p:blipFill>
        <p:spPr>
          <a:xfrm>
            <a:off x="20" y="1282"/>
            <a:ext cx="12191980" cy="6856718"/>
          </a:xfrm>
          <a:prstGeom prst="rect">
            <a:avLst/>
          </a:prstGeom>
        </p:spPr>
      </p:pic>
    </p:spTree>
    <p:extLst>
      <p:ext uri="{BB962C8B-B14F-4D97-AF65-F5344CB8AC3E}">
        <p14:creationId xmlns:p14="http://schemas.microsoft.com/office/powerpoint/2010/main" val="152603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E7230-14D9-5469-D933-52918BA6E18C}"/>
              </a:ext>
            </a:extLst>
          </p:cNvPr>
          <p:cNvSpPr>
            <a:spLocks noGrp="1"/>
          </p:cNvSpPr>
          <p:nvPr>
            <p:ph idx="1"/>
          </p:nvPr>
        </p:nvSpPr>
        <p:spPr>
          <a:xfrm>
            <a:off x="81280" y="101600"/>
            <a:ext cx="12110720" cy="6756400"/>
          </a:xfrm>
        </p:spPr>
        <p:txBody>
          <a:bodyPr>
            <a:normAutofit fontScale="85000" lnSpcReduction="20000"/>
          </a:bodyPr>
          <a:lstStyle/>
          <a:p>
            <a:pPr marL="0" indent="0" algn="l">
              <a:buNone/>
            </a:pPr>
            <a:r>
              <a:rPr lang="en-US" b="1" i="0" dirty="0">
                <a:effectLst/>
                <a:latin typeface="Söhne"/>
              </a:rPr>
              <a:t>Key Outputs from Planning Phase:</a:t>
            </a:r>
          </a:p>
          <a:p>
            <a:pPr algn="l">
              <a:buFont typeface="Arial" panose="020B0604020202020204" pitchFamily="34" charset="0"/>
              <a:buChar char="•"/>
            </a:pPr>
            <a:r>
              <a:rPr lang="en-US" b="1" i="0" dirty="0">
                <a:solidFill>
                  <a:srgbClr val="374151"/>
                </a:solidFill>
                <a:effectLst/>
                <a:latin typeface="Söhne"/>
              </a:rPr>
              <a:t>Project Management Plan:</a:t>
            </a:r>
            <a:r>
              <a:rPr lang="en-US" b="0" i="0" dirty="0">
                <a:solidFill>
                  <a:srgbClr val="374151"/>
                </a:solidFill>
                <a:effectLst/>
                <a:latin typeface="Söhne"/>
              </a:rPr>
              <a:t> Comprehensive document outlining how the project will be executed, monitored, and controlled.</a:t>
            </a:r>
          </a:p>
          <a:p>
            <a:pPr algn="l">
              <a:buFont typeface="Arial" panose="020B0604020202020204" pitchFamily="34" charset="0"/>
              <a:buChar char="•"/>
            </a:pPr>
            <a:r>
              <a:rPr lang="en-US" b="1" i="0" dirty="0">
                <a:solidFill>
                  <a:srgbClr val="374151"/>
                </a:solidFill>
                <a:effectLst/>
                <a:latin typeface="Söhne"/>
              </a:rPr>
              <a:t>Scope Statement:</a:t>
            </a:r>
            <a:r>
              <a:rPr lang="en-US" b="0" i="0" dirty="0">
                <a:solidFill>
                  <a:srgbClr val="374151"/>
                </a:solidFill>
                <a:effectLst/>
                <a:latin typeface="Söhne"/>
              </a:rPr>
              <a:t> Clearly defining the project's scope, objectives, constraints, and acceptance criteria.</a:t>
            </a:r>
          </a:p>
          <a:p>
            <a:pPr algn="l">
              <a:buFont typeface="Arial" panose="020B0604020202020204" pitchFamily="34" charset="0"/>
              <a:buChar char="•"/>
            </a:pPr>
            <a:r>
              <a:rPr lang="en-US" b="1" i="0" dirty="0">
                <a:solidFill>
                  <a:srgbClr val="374151"/>
                </a:solidFill>
                <a:effectLst/>
                <a:latin typeface="Söhne"/>
              </a:rPr>
              <a:t>Work Breakdown Structure (WBS):</a:t>
            </a:r>
            <a:r>
              <a:rPr lang="en-US" b="0" i="0" dirty="0">
                <a:solidFill>
                  <a:srgbClr val="374151"/>
                </a:solidFill>
                <a:effectLst/>
                <a:latin typeface="Söhne"/>
              </a:rPr>
              <a:t> Hierarchical decomposition of the total scope of work to be carried out by the project team.</a:t>
            </a:r>
          </a:p>
          <a:p>
            <a:pPr algn="l">
              <a:buFont typeface="Arial" panose="020B0604020202020204" pitchFamily="34" charset="0"/>
              <a:buChar char="•"/>
            </a:pPr>
            <a:r>
              <a:rPr lang="en-US" b="1" i="0" dirty="0">
                <a:solidFill>
                  <a:srgbClr val="374151"/>
                </a:solidFill>
                <a:effectLst/>
                <a:latin typeface="Söhne"/>
              </a:rPr>
              <a:t>Project Schedule:</a:t>
            </a:r>
            <a:r>
              <a:rPr lang="en-US" b="0" i="0" dirty="0">
                <a:solidFill>
                  <a:srgbClr val="374151"/>
                </a:solidFill>
                <a:effectLst/>
                <a:latin typeface="Söhne"/>
              </a:rPr>
              <a:t> Timeline of project activities, including start and finish dates for each task.</a:t>
            </a:r>
          </a:p>
          <a:p>
            <a:pPr algn="l">
              <a:buFont typeface="Arial" panose="020B0604020202020204" pitchFamily="34" charset="0"/>
              <a:buChar char="•"/>
            </a:pPr>
            <a:r>
              <a:rPr lang="en-US" b="1" i="0" dirty="0">
                <a:solidFill>
                  <a:srgbClr val="374151"/>
                </a:solidFill>
                <a:effectLst/>
                <a:latin typeface="Söhne"/>
              </a:rPr>
              <a:t>Cost Estimate and Budget:</a:t>
            </a:r>
            <a:r>
              <a:rPr lang="en-US" b="0" i="0" dirty="0">
                <a:solidFill>
                  <a:srgbClr val="374151"/>
                </a:solidFill>
                <a:effectLst/>
                <a:latin typeface="Söhne"/>
              </a:rPr>
              <a:t> Estimated costs for project activities and an authorized budget.</a:t>
            </a:r>
          </a:p>
          <a:p>
            <a:pPr algn="l">
              <a:buFont typeface="Arial" panose="020B0604020202020204" pitchFamily="34" charset="0"/>
              <a:buChar char="•"/>
            </a:pPr>
            <a:r>
              <a:rPr lang="en-US" b="1" i="0" dirty="0">
                <a:solidFill>
                  <a:srgbClr val="374151"/>
                </a:solidFill>
                <a:effectLst/>
                <a:latin typeface="Söhne"/>
              </a:rPr>
              <a:t>Quality Management Plan:</a:t>
            </a:r>
            <a:r>
              <a:rPr lang="en-US" b="0" i="0" dirty="0">
                <a:solidFill>
                  <a:srgbClr val="374151"/>
                </a:solidFill>
                <a:effectLst/>
                <a:latin typeface="Söhne"/>
              </a:rPr>
              <a:t> Outlining how quality will be planned, assured, and controlled.</a:t>
            </a:r>
          </a:p>
          <a:p>
            <a:pPr algn="l">
              <a:buFont typeface="Arial" panose="020B0604020202020204" pitchFamily="34" charset="0"/>
              <a:buChar char="•"/>
            </a:pPr>
            <a:r>
              <a:rPr lang="en-US" b="1" i="0" dirty="0">
                <a:solidFill>
                  <a:srgbClr val="374151"/>
                </a:solidFill>
                <a:effectLst/>
                <a:latin typeface="Söhne"/>
              </a:rPr>
              <a:t>Resource Management Plan:</a:t>
            </a:r>
            <a:r>
              <a:rPr lang="en-US" b="0" i="0" dirty="0">
                <a:solidFill>
                  <a:srgbClr val="374151"/>
                </a:solidFill>
                <a:effectLst/>
                <a:latin typeface="Söhne"/>
              </a:rPr>
              <a:t> Describing how resources, including human resources, equipment, and materials, will be acquired, developed, and managed.</a:t>
            </a:r>
          </a:p>
          <a:p>
            <a:pPr algn="l">
              <a:buFont typeface="Arial" panose="020B0604020202020204" pitchFamily="34" charset="0"/>
              <a:buChar char="•"/>
            </a:pPr>
            <a:r>
              <a:rPr lang="en-US" b="1" i="0" dirty="0">
                <a:solidFill>
                  <a:srgbClr val="374151"/>
                </a:solidFill>
                <a:effectLst/>
                <a:latin typeface="Söhne"/>
              </a:rPr>
              <a:t>Communications Management Plan:</a:t>
            </a:r>
            <a:r>
              <a:rPr lang="en-US" b="0" i="0" dirty="0">
                <a:solidFill>
                  <a:srgbClr val="374151"/>
                </a:solidFill>
                <a:effectLst/>
                <a:latin typeface="Söhne"/>
              </a:rPr>
              <a:t> Defining how communication will be planned, distributed, and managed.</a:t>
            </a:r>
          </a:p>
          <a:p>
            <a:pPr algn="l">
              <a:buFont typeface="Arial" panose="020B0604020202020204" pitchFamily="34" charset="0"/>
              <a:buChar char="•"/>
            </a:pPr>
            <a:r>
              <a:rPr lang="en-US" b="1" i="0" dirty="0">
                <a:solidFill>
                  <a:srgbClr val="374151"/>
                </a:solidFill>
                <a:effectLst/>
                <a:latin typeface="Söhne"/>
              </a:rPr>
              <a:t>Risk Management Plan:</a:t>
            </a:r>
            <a:r>
              <a:rPr lang="en-US" b="0" i="0" dirty="0">
                <a:solidFill>
                  <a:srgbClr val="374151"/>
                </a:solidFill>
                <a:effectLst/>
                <a:latin typeface="Söhne"/>
              </a:rPr>
              <a:t> Outlining how risks will be identified, assessed, and managed throughout the project.</a:t>
            </a:r>
          </a:p>
          <a:p>
            <a:pPr algn="l">
              <a:buFont typeface="Arial" panose="020B0604020202020204" pitchFamily="34" charset="0"/>
              <a:buChar char="•"/>
            </a:pPr>
            <a:r>
              <a:rPr lang="en-US" b="1" i="0" dirty="0">
                <a:solidFill>
                  <a:srgbClr val="374151"/>
                </a:solidFill>
                <a:effectLst/>
                <a:latin typeface="Söhne"/>
              </a:rPr>
              <a:t>Procurement Management Plan:</a:t>
            </a:r>
            <a:r>
              <a:rPr lang="en-US" b="0" i="0" dirty="0">
                <a:solidFill>
                  <a:srgbClr val="374151"/>
                </a:solidFill>
                <a:effectLst/>
                <a:latin typeface="Söhne"/>
              </a:rPr>
              <a:t> Describing how project procurement will be managed, including contracts and vendor relationships.</a:t>
            </a:r>
          </a:p>
          <a:p>
            <a:pPr algn="l">
              <a:buFont typeface="Arial" panose="020B0604020202020204" pitchFamily="34" charset="0"/>
              <a:buChar char="•"/>
            </a:pPr>
            <a:r>
              <a:rPr lang="en-US" b="1" i="0" dirty="0">
                <a:solidFill>
                  <a:srgbClr val="374151"/>
                </a:solidFill>
                <a:effectLst/>
                <a:latin typeface="Söhne"/>
              </a:rPr>
              <a:t>Stakeholder Engagement Plan:</a:t>
            </a:r>
            <a:r>
              <a:rPr lang="en-US" b="0" i="0" dirty="0">
                <a:solidFill>
                  <a:srgbClr val="374151"/>
                </a:solidFill>
                <a:effectLst/>
                <a:latin typeface="Söhne"/>
              </a:rPr>
              <a:t> Defining strategies for effectively engaging stakeholders throughout the project.</a:t>
            </a:r>
          </a:p>
          <a:p>
            <a:endParaRPr lang="en-US" dirty="0"/>
          </a:p>
        </p:txBody>
      </p:sp>
    </p:spTree>
    <p:extLst>
      <p:ext uri="{BB962C8B-B14F-4D97-AF65-F5344CB8AC3E}">
        <p14:creationId xmlns:p14="http://schemas.microsoft.com/office/powerpoint/2010/main" val="2821964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AC99B-5F09-0472-ABA6-B5A6AF4462B7}"/>
              </a:ext>
            </a:extLst>
          </p:cNvPr>
          <p:cNvPicPr>
            <a:picLocks noGrp="1" noChangeAspect="1"/>
          </p:cNvPicPr>
          <p:nvPr>
            <p:ph idx="1"/>
          </p:nvPr>
        </p:nvPicPr>
        <p:blipFill rotWithShape="1">
          <a:blip r:embed="rId2"/>
          <a:srcRect r="1760"/>
          <a:stretch/>
        </p:blipFill>
        <p:spPr>
          <a:xfrm>
            <a:off x="20" y="1282"/>
            <a:ext cx="12191980" cy="6856718"/>
          </a:xfrm>
          <a:prstGeom prst="rect">
            <a:avLst/>
          </a:prstGeom>
        </p:spPr>
      </p:pic>
    </p:spTree>
    <p:extLst>
      <p:ext uri="{BB962C8B-B14F-4D97-AF65-F5344CB8AC3E}">
        <p14:creationId xmlns:p14="http://schemas.microsoft.com/office/powerpoint/2010/main" val="2060412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733F-BC00-FAC3-DA26-AD2850B512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62F05A-A371-2E05-2AE4-9B831DE3CD4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11B4DE6-A65D-A30C-0867-9E1E940C397C}"/>
              </a:ext>
            </a:extLst>
          </p:cNvPr>
          <p:cNvPicPr>
            <a:picLocks noChangeAspect="1"/>
          </p:cNvPicPr>
          <p:nvPr/>
        </p:nvPicPr>
        <p:blipFill>
          <a:blip r:embed="rId2"/>
          <a:stretch>
            <a:fillRect/>
          </a:stretch>
        </p:blipFill>
        <p:spPr>
          <a:xfrm>
            <a:off x="838200" y="110931"/>
            <a:ext cx="10591800" cy="6684226"/>
          </a:xfrm>
          <a:prstGeom prst="rect">
            <a:avLst/>
          </a:prstGeom>
        </p:spPr>
      </p:pic>
    </p:spTree>
    <p:extLst>
      <p:ext uri="{BB962C8B-B14F-4D97-AF65-F5344CB8AC3E}">
        <p14:creationId xmlns:p14="http://schemas.microsoft.com/office/powerpoint/2010/main" val="4229372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BC4D6B-DEB7-69F5-B30A-9835763E4471}"/>
              </a:ext>
            </a:extLst>
          </p:cNvPr>
          <p:cNvPicPr>
            <a:picLocks noGrp="1" noChangeAspect="1"/>
          </p:cNvPicPr>
          <p:nvPr>
            <p:ph idx="1"/>
          </p:nvPr>
        </p:nvPicPr>
        <p:blipFill rotWithShape="1">
          <a:blip r:embed="rId2"/>
          <a:srcRect r="4428" b="1"/>
          <a:stretch/>
        </p:blipFill>
        <p:spPr>
          <a:xfrm>
            <a:off x="20" y="1282"/>
            <a:ext cx="12191980" cy="6856718"/>
          </a:xfrm>
          <a:prstGeom prst="rect">
            <a:avLst/>
          </a:prstGeom>
        </p:spPr>
      </p:pic>
    </p:spTree>
    <p:extLst>
      <p:ext uri="{BB962C8B-B14F-4D97-AF65-F5344CB8AC3E}">
        <p14:creationId xmlns:p14="http://schemas.microsoft.com/office/powerpoint/2010/main" val="1540020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CBE1F-CCE2-CDC1-F448-348C631EDB6F}"/>
              </a:ext>
            </a:extLst>
          </p:cNvPr>
          <p:cNvPicPr>
            <a:picLocks noGrp="1" noChangeAspect="1"/>
          </p:cNvPicPr>
          <p:nvPr>
            <p:ph idx="1"/>
          </p:nvPr>
        </p:nvPicPr>
        <p:blipFill rotWithShape="1">
          <a:blip r:embed="rId2"/>
          <a:srcRect b="9655"/>
          <a:stretch/>
        </p:blipFill>
        <p:spPr>
          <a:xfrm>
            <a:off x="20" y="1282"/>
            <a:ext cx="12191980" cy="6856718"/>
          </a:xfrm>
          <a:prstGeom prst="rect">
            <a:avLst/>
          </a:prstGeom>
        </p:spPr>
      </p:pic>
    </p:spTree>
    <p:extLst>
      <p:ext uri="{BB962C8B-B14F-4D97-AF65-F5344CB8AC3E}">
        <p14:creationId xmlns:p14="http://schemas.microsoft.com/office/powerpoint/2010/main" val="775628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02443B-AFC5-96F9-C588-EE4A5A1DA339}"/>
              </a:ext>
            </a:extLst>
          </p:cNvPr>
          <p:cNvPicPr>
            <a:picLocks noGrp="1" noChangeAspect="1"/>
          </p:cNvPicPr>
          <p:nvPr>
            <p:ph idx="1"/>
          </p:nvPr>
        </p:nvPicPr>
        <p:blipFill rotWithShape="1">
          <a:blip r:embed="rId2"/>
          <a:srcRect b="1765"/>
          <a:stretch/>
        </p:blipFill>
        <p:spPr>
          <a:xfrm>
            <a:off x="20" y="1282"/>
            <a:ext cx="12191980" cy="6856718"/>
          </a:xfrm>
          <a:prstGeom prst="rect">
            <a:avLst/>
          </a:prstGeom>
        </p:spPr>
      </p:pic>
    </p:spTree>
    <p:extLst>
      <p:ext uri="{BB962C8B-B14F-4D97-AF65-F5344CB8AC3E}">
        <p14:creationId xmlns:p14="http://schemas.microsoft.com/office/powerpoint/2010/main" val="4213907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780DAF-08CA-922A-EB2F-28F2E996C712}"/>
              </a:ext>
            </a:extLst>
          </p:cNvPr>
          <p:cNvPicPr>
            <a:picLocks noGrp="1" noChangeAspect="1"/>
          </p:cNvPicPr>
          <p:nvPr>
            <p:ph idx="1"/>
          </p:nvPr>
        </p:nvPicPr>
        <p:blipFill rotWithShape="1">
          <a:blip r:embed="rId2"/>
          <a:srcRect b="9291"/>
          <a:stretch/>
        </p:blipFill>
        <p:spPr>
          <a:xfrm>
            <a:off x="20" y="1282"/>
            <a:ext cx="12191980" cy="6856718"/>
          </a:xfrm>
          <a:prstGeom prst="rect">
            <a:avLst/>
          </a:prstGeom>
        </p:spPr>
      </p:pic>
    </p:spTree>
    <p:extLst>
      <p:ext uri="{BB962C8B-B14F-4D97-AF65-F5344CB8AC3E}">
        <p14:creationId xmlns:p14="http://schemas.microsoft.com/office/powerpoint/2010/main" val="1551628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E5D742-B377-90E2-5ABF-7A92AE34B19B}"/>
              </a:ext>
            </a:extLst>
          </p:cNvPr>
          <p:cNvPicPr>
            <a:picLocks noGrp="1" noChangeAspect="1"/>
          </p:cNvPicPr>
          <p:nvPr>
            <p:ph idx="1"/>
          </p:nvPr>
        </p:nvPicPr>
        <p:blipFill rotWithShape="1">
          <a:blip r:embed="rId2"/>
          <a:srcRect b="1334"/>
          <a:stretch/>
        </p:blipFill>
        <p:spPr>
          <a:xfrm>
            <a:off x="20" y="1282"/>
            <a:ext cx="12191980" cy="6856718"/>
          </a:xfrm>
          <a:prstGeom prst="rect">
            <a:avLst/>
          </a:prstGeom>
        </p:spPr>
      </p:pic>
    </p:spTree>
    <p:extLst>
      <p:ext uri="{BB962C8B-B14F-4D97-AF65-F5344CB8AC3E}">
        <p14:creationId xmlns:p14="http://schemas.microsoft.com/office/powerpoint/2010/main" val="2843767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67826C-1D3B-89B7-C8C8-F88F1D52B690}"/>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1495296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CF5A6F-B0EF-90B5-B77C-9804B69AE83E}"/>
              </a:ext>
            </a:extLst>
          </p:cNvPr>
          <p:cNvPicPr>
            <a:picLocks noGrp="1" noChangeAspect="1"/>
          </p:cNvPicPr>
          <p:nvPr>
            <p:ph idx="1"/>
          </p:nvPr>
        </p:nvPicPr>
        <p:blipFill rotWithShape="1">
          <a:blip r:embed="rId2"/>
          <a:srcRect b="900"/>
          <a:stretch/>
        </p:blipFill>
        <p:spPr>
          <a:xfrm>
            <a:off x="20" y="1282"/>
            <a:ext cx="12191980" cy="6856718"/>
          </a:xfrm>
          <a:prstGeom prst="rect">
            <a:avLst/>
          </a:prstGeom>
        </p:spPr>
      </p:pic>
    </p:spTree>
    <p:extLst>
      <p:ext uri="{BB962C8B-B14F-4D97-AF65-F5344CB8AC3E}">
        <p14:creationId xmlns:p14="http://schemas.microsoft.com/office/powerpoint/2010/main" val="1255506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07300C-7D13-5CFC-17CA-6E23A09A0D74}"/>
              </a:ext>
            </a:extLst>
          </p:cNvPr>
          <p:cNvPicPr>
            <a:picLocks noGrp="1" noChangeAspect="1"/>
          </p:cNvPicPr>
          <p:nvPr>
            <p:ph idx="1"/>
          </p:nvPr>
        </p:nvPicPr>
        <p:blipFill rotWithShape="1">
          <a:blip r:embed="rId2"/>
          <a:srcRect t="2375" b="15823"/>
          <a:stretch/>
        </p:blipFill>
        <p:spPr>
          <a:xfrm>
            <a:off x="20" y="1282"/>
            <a:ext cx="12191980" cy="6856718"/>
          </a:xfrm>
          <a:prstGeom prst="rect">
            <a:avLst/>
          </a:prstGeom>
        </p:spPr>
      </p:pic>
    </p:spTree>
    <p:extLst>
      <p:ext uri="{BB962C8B-B14F-4D97-AF65-F5344CB8AC3E}">
        <p14:creationId xmlns:p14="http://schemas.microsoft.com/office/powerpoint/2010/main" val="170669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BE03-E713-BAE8-A4CE-CF5BF11080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F86570-A5D4-D5CE-48AA-695865C54A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85D54D-1FAD-0E96-5431-1DFD926B7A05}"/>
              </a:ext>
            </a:extLst>
          </p:cNvPr>
          <p:cNvPicPr>
            <a:picLocks noChangeAspect="1"/>
          </p:cNvPicPr>
          <p:nvPr/>
        </p:nvPicPr>
        <p:blipFill>
          <a:blip r:embed="rId2"/>
          <a:stretch>
            <a:fillRect/>
          </a:stretch>
        </p:blipFill>
        <p:spPr>
          <a:xfrm>
            <a:off x="214391" y="174504"/>
            <a:ext cx="11686112" cy="6683496"/>
          </a:xfrm>
          <a:prstGeom prst="rect">
            <a:avLst/>
          </a:prstGeom>
        </p:spPr>
      </p:pic>
    </p:spTree>
    <p:extLst>
      <p:ext uri="{BB962C8B-B14F-4D97-AF65-F5344CB8AC3E}">
        <p14:creationId xmlns:p14="http://schemas.microsoft.com/office/powerpoint/2010/main" val="2250604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A1BA0F-A185-6A7F-FA5B-32293D6A5B16}"/>
              </a:ext>
            </a:extLst>
          </p:cNvPr>
          <p:cNvPicPr>
            <a:picLocks noGrp="1" noChangeAspect="1"/>
          </p:cNvPicPr>
          <p:nvPr>
            <p:ph idx="1"/>
          </p:nvPr>
        </p:nvPicPr>
        <p:blipFill rotWithShape="1">
          <a:blip r:embed="rId2"/>
          <a:srcRect b="11781"/>
          <a:stretch/>
        </p:blipFill>
        <p:spPr>
          <a:xfrm>
            <a:off x="20" y="1282"/>
            <a:ext cx="12191980" cy="6856718"/>
          </a:xfrm>
          <a:prstGeom prst="rect">
            <a:avLst/>
          </a:prstGeom>
        </p:spPr>
      </p:pic>
    </p:spTree>
    <p:extLst>
      <p:ext uri="{BB962C8B-B14F-4D97-AF65-F5344CB8AC3E}">
        <p14:creationId xmlns:p14="http://schemas.microsoft.com/office/powerpoint/2010/main" val="8530152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8829A2-AB1C-7565-AC3A-280FDFFAFD39}"/>
              </a:ext>
            </a:extLst>
          </p:cNvPr>
          <p:cNvPicPr>
            <a:picLocks noGrp="1" noChangeAspect="1"/>
          </p:cNvPicPr>
          <p:nvPr>
            <p:ph idx="1"/>
          </p:nvPr>
        </p:nvPicPr>
        <p:blipFill rotWithShape="1">
          <a:blip r:embed="rId2"/>
          <a:srcRect b="8554"/>
          <a:stretch/>
        </p:blipFill>
        <p:spPr>
          <a:xfrm>
            <a:off x="20" y="1282"/>
            <a:ext cx="12191980" cy="6856718"/>
          </a:xfrm>
          <a:prstGeom prst="rect">
            <a:avLst/>
          </a:prstGeom>
        </p:spPr>
      </p:pic>
    </p:spTree>
    <p:extLst>
      <p:ext uri="{BB962C8B-B14F-4D97-AF65-F5344CB8AC3E}">
        <p14:creationId xmlns:p14="http://schemas.microsoft.com/office/powerpoint/2010/main" val="629627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027CEC-936E-59E9-5B66-FA627D21AB29}"/>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3538906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9FFCC0-9232-0EB4-D2BA-F7302A1B578B}"/>
              </a:ext>
            </a:extLst>
          </p:cNvPr>
          <p:cNvPicPr>
            <a:picLocks noGrp="1" noChangeAspect="1"/>
          </p:cNvPicPr>
          <p:nvPr>
            <p:ph idx="1"/>
          </p:nvPr>
        </p:nvPicPr>
        <p:blipFill rotWithShape="1">
          <a:blip r:embed="rId2"/>
          <a:srcRect t="185" b="8739"/>
          <a:stretch/>
        </p:blipFill>
        <p:spPr>
          <a:xfrm>
            <a:off x="20" y="1282"/>
            <a:ext cx="12191980" cy="6856718"/>
          </a:xfrm>
          <a:prstGeom prst="rect">
            <a:avLst/>
          </a:prstGeom>
        </p:spPr>
      </p:pic>
    </p:spTree>
    <p:extLst>
      <p:ext uri="{BB962C8B-B14F-4D97-AF65-F5344CB8AC3E}">
        <p14:creationId xmlns:p14="http://schemas.microsoft.com/office/powerpoint/2010/main" val="3247733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687A96-C71E-0845-DB21-C2781727208E}"/>
              </a:ext>
            </a:extLst>
          </p:cNvPr>
          <p:cNvPicPr>
            <a:picLocks noGrp="1" noChangeAspect="1"/>
          </p:cNvPicPr>
          <p:nvPr>
            <p:ph idx="1"/>
          </p:nvPr>
        </p:nvPicPr>
        <p:blipFill rotWithShape="1">
          <a:blip r:embed="rId2"/>
          <a:srcRect b="2192"/>
          <a:stretch/>
        </p:blipFill>
        <p:spPr>
          <a:xfrm>
            <a:off x="20" y="1282"/>
            <a:ext cx="12191980" cy="6856718"/>
          </a:xfrm>
          <a:prstGeom prst="rect">
            <a:avLst/>
          </a:prstGeom>
        </p:spPr>
      </p:pic>
    </p:spTree>
    <p:extLst>
      <p:ext uri="{BB962C8B-B14F-4D97-AF65-F5344CB8AC3E}">
        <p14:creationId xmlns:p14="http://schemas.microsoft.com/office/powerpoint/2010/main" val="3665960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F91BA5-32C7-4538-5DA6-597EF0F56D4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303726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83908-C5FB-B3AF-8590-4B9774EE6B4D}"/>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1250153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6A8BCD-EB56-E5FF-F6BF-9176DD3FE125}"/>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3157049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98F8AE-82A7-16AC-062F-AAAD2742C170}"/>
              </a:ext>
            </a:extLst>
          </p:cNvPr>
          <p:cNvPicPr>
            <a:picLocks noGrp="1" noChangeAspect="1"/>
          </p:cNvPicPr>
          <p:nvPr>
            <p:ph idx="1"/>
          </p:nvPr>
        </p:nvPicPr>
        <p:blipFill>
          <a:blip r:embed="rId2"/>
          <a:stretch>
            <a:fillRect/>
          </a:stretch>
        </p:blipFill>
        <p:spPr>
          <a:xfrm>
            <a:off x="1122275" y="457200"/>
            <a:ext cx="9947449" cy="5943600"/>
          </a:xfrm>
          <a:prstGeom prst="rect">
            <a:avLst/>
          </a:prstGeom>
        </p:spPr>
      </p:pic>
    </p:spTree>
    <p:extLst>
      <p:ext uri="{BB962C8B-B14F-4D97-AF65-F5344CB8AC3E}">
        <p14:creationId xmlns:p14="http://schemas.microsoft.com/office/powerpoint/2010/main" val="2945420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12ECC1-7224-F277-5D25-065B9FD34AEE}"/>
              </a:ext>
            </a:extLst>
          </p:cNvPr>
          <p:cNvPicPr>
            <a:picLocks noGrp="1" noChangeAspect="1"/>
          </p:cNvPicPr>
          <p:nvPr>
            <p:ph idx="1"/>
          </p:nvPr>
        </p:nvPicPr>
        <p:blipFill rotWithShape="1">
          <a:blip r:embed="rId2"/>
          <a:srcRect b="7539"/>
          <a:stretch/>
        </p:blipFill>
        <p:spPr>
          <a:xfrm>
            <a:off x="457200" y="457200"/>
            <a:ext cx="11277600" cy="5943600"/>
          </a:xfrm>
          <a:prstGeom prst="rect">
            <a:avLst/>
          </a:prstGeom>
        </p:spPr>
      </p:pic>
    </p:spTree>
    <p:extLst>
      <p:ext uri="{BB962C8B-B14F-4D97-AF65-F5344CB8AC3E}">
        <p14:creationId xmlns:p14="http://schemas.microsoft.com/office/powerpoint/2010/main" val="1706536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EB38-9F22-82E5-78D6-360ED0B67743}"/>
              </a:ext>
            </a:extLst>
          </p:cNvPr>
          <p:cNvSpPr>
            <a:spLocks noGrp="1"/>
          </p:cNvSpPr>
          <p:nvPr>
            <p:ph type="title"/>
          </p:nvPr>
        </p:nvSpPr>
        <p:spPr/>
        <p:txBody>
          <a:bodyPr/>
          <a:lstStyle/>
          <a:p>
            <a:r>
              <a:rPr lang="en-US" b="1" i="0" dirty="0">
                <a:effectLst/>
                <a:latin typeface="Söhne"/>
              </a:rPr>
              <a:t>Work Breakdown Structure (WBS)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D983BF46-3DD8-F53D-9CA2-20F783D1408F}"/>
              </a:ext>
            </a:extLst>
          </p:cNvPr>
          <p:cNvSpPr>
            <a:spLocks noGrp="1"/>
          </p:cNvSpPr>
          <p:nvPr>
            <p:ph idx="1"/>
          </p:nvPr>
        </p:nvSpPr>
        <p:spPr/>
        <p:txBody>
          <a:bodyPr>
            <a:normAutofit fontScale="85000" lnSpcReduction="20000"/>
          </a:bodyPr>
          <a:lstStyle/>
          <a:p>
            <a:r>
              <a:rPr lang="en-US" b="0" i="0" dirty="0">
                <a:solidFill>
                  <a:srgbClr val="374151"/>
                </a:solidFill>
                <a:effectLst/>
                <a:latin typeface="Söhne"/>
              </a:rPr>
              <a:t>The Work Breakdown Structure (WBS) is a fundamental tool in project management that breaks down a project into smaller, more manageable components.</a:t>
            </a:r>
          </a:p>
          <a:p>
            <a:r>
              <a:rPr lang="en-US" b="1" i="0" dirty="0">
                <a:effectLst/>
                <a:latin typeface="Söhne"/>
              </a:rPr>
              <a:t>Define the Project Scope:</a:t>
            </a:r>
            <a:endParaRPr lang="en-US" dirty="0">
              <a:solidFill>
                <a:srgbClr val="374151"/>
              </a:solidFill>
              <a:latin typeface="Söhne"/>
            </a:endParaRPr>
          </a:p>
          <a:p>
            <a:r>
              <a:rPr lang="en-US" b="0" i="0" dirty="0">
                <a:solidFill>
                  <a:srgbClr val="374151"/>
                </a:solidFill>
                <a:effectLst/>
                <a:latin typeface="Söhne"/>
              </a:rPr>
              <a:t>Clearly understand and define the overall scope of the project.</a:t>
            </a:r>
          </a:p>
          <a:p>
            <a:r>
              <a:rPr lang="en-US" b="1" i="0" dirty="0">
                <a:effectLst/>
                <a:latin typeface="Söhne"/>
              </a:rPr>
              <a:t>Identify Major Deliverables:</a:t>
            </a:r>
            <a:endParaRPr lang="en-US" dirty="0">
              <a:solidFill>
                <a:srgbClr val="374151"/>
              </a:solidFill>
              <a:latin typeface="Söhne"/>
            </a:endParaRPr>
          </a:p>
          <a:p>
            <a:r>
              <a:rPr lang="en-US" b="0" i="0" dirty="0">
                <a:solidFill>
                  <a:srgbClr val="374151"/>
                </a:solidFill>
                <a:effectLst/>
                <a:latin typeface="Söhne"/>
              </a:rPr>
              <a:t>Break down the project into major deliverables or work packages. These are the high-level components that represent significant achievements in the project.</a:t>
            </a:r>
          </a:p>
          <a:p>
            <a:r>
              <a:rPr lang="en-US" b="1" i="0" dirty="0">
                <a:effectLst/>
                <a:latin typeface="Söhne"/>
              </a:rPr>
              <a:t>Decompose Major Deliverables</a:t>
            </a:r>
          </a:p>
          <a:p>
            <a:r>
              <a:rPr lang="en-US" b="0" i="0" dirty="0">
                <a:solidFill>
                  <a:srgbClr val="374151"/>
                </a:solidFill>
                <a:effectLst/>
                <a:latin typeface="Söhne"/>
              </a:rPr>
              <a:t>Break down each major deliverable into smaller, more manageable sub-deliverables. Continue this process until you reach a level where work can be easily understood and assigned to a specific team or individual.</a:t>
            </a:r>
          </a:p>
          <a:p>
            <a:endParaRPr lang="en-US" dirty="0"/>
          </a:p>
        </p:txBody>
      </p:sp>
    </p:spTree>
    <p:extLst>
      <p:ext uri="{BB962C8B-B14F-4D97-AF65-F5344CB8AC3E}">
        <p14:creationId xmlns:p14="http://schemas.microsoft.com/office/powerpoint/2010/main" val="3250781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A7D148-F17A-F545-F9E7-6B3C8C54E6D0}"/>
              </a:ext>
            </a:extLst>
          </p:cNvPr>
          <p:cNvPicPr>
            <a:picLocks noGrp="1" noChangeAspect="1"/>
          </p:cNvPicPr>
          <p:nvPr>
            <p:ph idx="1"/>
          </p:nvPr>
        </p:nvPicPr>
        <p:blipFill rotWithShape="1">
          <a:blip r:embed="rId2"/>
          <a:srcRect b="7132"/>
          <a:stretch/>
        </p:blipFill>
        <p:spPr>
          <a:xfrm>
            <a:off x="457200" y="457200"/>
            <a:ext cx="11277600" cy="5943600"/>
          </a:xfrm>
          <a:prstGeom prst="rect">
            <a:avLst/>
          </a:prstGeom>
        </p:spPr>
      </p:pic>
    </p:spTree>
    <p:extLst>
      <p:ext uri="{BB962C8B-B14F-4D97-AF65-F5344CB8AC3E}">
        <p14:creationId xmlns:p14="http://schemas.microsoft.com/office/powerpoint/2010/main" val="2611421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60A46C-130E-8770-E2C2-853F3CB3F8EE}"/>
              </a:ext>
            </a:extLst>
          </p:cNvPr>
          <p:cNvPicPr>
            <a:picLocks noGrp="1" noChangeAspect="1"/>
          </p:cNvPicPr>
          <p:nvPr>
            <p:ph idx="1"/>
          </p:nvPr>
        </p:nvPicPr>
        <p:blipFill>
          <a:blip r:embed="rId2"/>
          <a:stretch>
            <a:fillRect/>
          </a:stretch>
        </p:blipFill>
        <p:spPr>
          <a:xfrm>
            <a:off x="1101378" y="457200"/>
            <a:ext cx="9989243" cy="5943600"/>
          </a:xfrm>
          <a:prstGeom prst="rect">
            <a:avLst/>
          </a:prstGeom>
        </p:spPr>
      </p:pic>
    </p:spTree>
    <p:extLst>
      <p:ext uri="{BB962C8B-B14F-4D97-AF65-F5344CB8AC3E}">
        <p14:creationId xmlns:p14="http://schemas.microsoft.com/office/powerpoint/2010/main" val="35171967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B293BD-2758-DA7F-DF05-9AD440DC0A77}"/>
              </a:ext>
            </a:extLst>
          </p:cNvPr>
          <p:cNvPicPr>
            <a:picLocks noGrp="1" noChangeAspect="1"/>
          </p:cNvPicPr>
          <p:nvPr>
            <p:ph idx="1"/>
          </p:nvPr>
        </p:nvPicPr>
        <p:blipFill>
          <a:blip r:embed="rId2"/>
          <a:stretch>
            <a:fillRect/>
          </a:stretch>
        </p:blipFill>
        <p:spPr>
          <a:xfrm>
            <a:off x="1122275" y="457200"/>
            <a:ext cx="9947449" cy="5943600"/>
          </a:xfrm>
          <a:prstGeom prst="rect">
            <a:avLst/>
          </a:prstGeom>
        </p:spPr>
      </p:pic>
    </p:spTree>
    <p:extLst>
      <p:ext uri="{BB962C8B-B14F-4D97-AF65-F5344CB8AC3E}">
        <p14:creationId xmlns:p14="http://schemas.microsoft.com/office/powerpoint/2010/main" val="4137660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E905CE-857F-6758-C2C0-9F1B123B9222}"/>
              </a:ext>
            </a:extLst>
          </p:cNvPr>
          <p:cNvPicPr>
            <a:picLocks noGrp="1" noChangeAspect="1"/>
          </p:cNvPicPr>
          <p:nvPr>
            <p:ph idx="1"/>
          </p:nvPr>
        </p:nvPicPr>
        <p:blipFill>
          <a:blip r:embed="rId2"/>
          <a:stretch>
            <a:fillRect/>
          </a:stretch>
        </p:blipFill>
        <p:spPr>
          <a:xfrm>
            <a:off x="1080302" y="457200"/>
            <a:ext cx="10031396" cy="5943600"/>
          </a:xfrm>
          <a:prstGeom prst="rect">
            <a:avLst/>
          </a:prstGeom>
        </p:spPr>
      </p:pic>
    </p:spTree>
    <p:extLst>
      <p:ext uri="{BB962C8B-B14F-4D97-AF65-F5344CB8AC3E}">
        <p14:creationId xmlns:p14="http://schemas.microsoft.com/office/powerpoint/2010/main" val="202931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3E1702-7AFA-8FD0-1463-BE03D508D015}"/>
              </a:ext>
            </a:extLst>
          </p:cNvPr>
          <p:cNvPicPr>
            <a:picLocks noGrp="1" noChangeAspect="1"/>
          </p:cNvPicPr>
          <p:nvPr>
            <p:ph idx="1"/>
          </p:nvPr>
        </p:nvPicPr>
        <p:blipFill>
          <a:blip r:embed="rId2"/>
          <a:stretch>
            <a:fillRect/>
          </a:stretch>
        </p:blipFill>
        <p:spPr>
          <a:xfrm>
            <a:off x="812797" y="457200"/>
            <a:ext cx="10566405" cy="5943600"/>
          </a:xfrm>
          <a:prstGeom prst="rect">
            <a:avLst/>
          </a:prstGeom>
        </p:spPr>
      </p:pic>
    </p:spTree>
    <p:extLst>
      <p:ext uri="{BB962C8B-B14F-4D97-AF65-F5344CB8AC3E}">
        <p14:creationId xmlns:p14="http://schemas.microsoft.com/office/powerpoint/2010/main" val="1017386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D7DFE9-844A-4A48-C93B-2A3B4CAE9C94}"/>
              </a:ext>
            </a:extLst>
          </p:cNvPr>
          <p:cNvPicPr>
            <a:picLocks noGrp="1" noChangeAspect="1"/>
          </p:cNvPicPr>
          <p:nvPr>
            <p:ph idx="1"/>
          </p:nvPr>
        </p:nvPicPr>
        <p:blipFill>
          <a:blip r:embed="rId2"/>
          <a:stretch>
            <a:fillRect/>
          </a:stretch>
        </p:blipFill>
        <p:spPr>
          <a:xfrm>
            <a:off x="717175" y="457200"/>
            <a:ext cx="10757649" cy="5943600"/>
          </a:xfrm>
          <a:prstGeom prst="rect">
            <a:avLst/>
          </a:prstGeom>
        </p:spPr>
      </p:pic>
    </p:spTree>
    <p:extLst>
      <p:ext uri="{BB962C8B-B14F-4D97-AF65-F5344CB8AC3E}">
        <p14:creationId xmlns:p14="http://schemas.microsoft.com/office/powerpoint/2010/main" val="28048683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30A4CD-6FAD-6C80-EEB4-F02716FDA476}"/>
              </a:ext>
            </a:extLst>
          </p:cNvPr>
          <p:cNvPicPr>
            <a:picLocks noGrp="1" noChangeAspect="1"/>
          </p:cNvPicPr>
          <p:nvPr>
            <p:ph idx="1"/>
          </p:nvPr>
        </p:nvPicPr>
        <p:blipFill>
          <a:blip r:embed="rId2"/>
          <a:stretch>
            <a:fillRect/>
          </a:stretch>
        </p:blipFill>
        <p:spPr>
          <a:xfrm>
            <a:off x="882313" y="457200"/>
            <a:ext cx="10427373" cy="5943600"/>
          </a:xfrm>
          <a:prstGeom prst="rect">
            <a:avLst/>
          </a:prstGeom>
        </p:spPr>
      </p:pic>
    </p:spTree>
    <p:extLst>
      <p:ext uri="{BB962C8B-B14F-4D97-AF65-F5344CB8AC3E}">
        <p14:creationId xmlns:p14="http://schemas.microsoft.com/office/powerpoint/2010/main" val="1401131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B8871C-DB60-E6F3-65A6-312B84A941FE}"/>
              </a:ext>
            </a:extLst>
          </p:cNvPr>
          <p:cNvPicPr>
            <a:picLocks noGrp="1" noChangeAspect="1"/>
          </p:cNvPicPr>
          <p:nvPr>
            <p:ph idx="1"/>
          </p:nvPr>
        </p:nvPicPr>
        <p:blipFill>
          <a:blip r:embed="rId2"/>
          <a:stretch>
            <a:fillRect/>
          </a:stretch>
        </p:blipFill>
        <p:spPr>
          <a:xfrm>
            <a:off x="859347" y="457200"/>
            <a:ext cx="10473306" cy="5943600"/>
          </a:xfrm>
          <a:prstGeom prst="rect">
            <a:avLst/>
          </a:prstGeom>
        </p:spPr>
      </p:pic>
    </p:spTree>
    <p:extLst>
      <p:ext uri="{BB962C8B-B14F-4D97-AF65-F5344CB8AC3E}">
        <p14:creationId xmlns:p14="http://schemas.microsoft.com/office/powerpoint/2010/main" val="166431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A5E2FC-114C-32B0-47C0-93E890F50983}"/>
              </a:ext>
            </a:extLst>
          </p:cNvPr>
          <p:cNvPicPr>
            <a:picLocks noGrp="1" noChangeAspect="1"/>
          </p:cNvPicPr>
          <p:nvPr>
            <p:ph idx="1"/>
          </p:nvPr>
        </p:nvPicPr>
        <p:blipFill>
          <a:blip r:embed="rId2"/>
          <a:stretch>
            <a:fillRect/>
          </a:stretch>
        </p:blipFill>
        <p:spPr>
          <a:xfrm>
            <a:off x="1183933" y="457200"/>
            <a:ext cx="9824133" cy="5943600"/>
          </a:xfrm>
          <a:prstGeom prst="rect">
            <a:avLst/>
          </a:prstGeom>
        </p:spPr>
      </p:pic>
    </p:spTree>
    <p:extLst>
      <p:ext uri="{BB962C8B-B14F-4D97-AF65-F5344CB8AC3E}">
        <p14:creationId xmlns:p14="http://schemas.microsoft.com/office/powerpoint/2010/main" val="23967170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EA0D1F-5775-453F-1E6B-0827F0F8C507}"/>
              </a:ext>
            </a:extLst>
          </p:cNvPr>
          <p:cNvPicPr>
            <a:picLocks noGrp="1" noChangeAspect="1"/>
          </p:cNvPicPr>
          <p:nvPr>
            <p:ph idx="1"/>
          </p:nvPr>
        </p:nvPicPr>
        <p:blipFill>
          <a:blip r:embed="rId2"/>
          <a:stretch>
            <a:fillRect/>
          </a:stretch>
        </p:blipFill>
        <p:spPr>
          <a:xfrm>
            <a:off x="1142998" y="457200"/>
            <a:ext cx="9906003" cy="5943600"/>
          </a:xfrm>
          <a:prstGeom prst="rect">
            <a:avLst/>
          </a:prstGeom>
        </p:spPr>
      </p:pic>
    </p:spTree>
    <p:extLst>
      <p:ext uri="{BB962C8B-B14F-4D97-AF65-F5344CB8AC3E}">
        <p14:creationId xmlns:p14="http://schemas.microsoft.com/office/powerpoint/2010/main" val="3985300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608FC1AF54D449872153F805ACE6EF" ma:contentTypeVersion="11" ma:contentTypeDescription="Create a new document." ma:contentTypeScope="" ma:versionID="d877b52c9f40aa90e97123a47eb58593">
  <xsd:schema xmlns:xsd="http://www.w3.org/2001/XMLSchema" xmlns:xs="http://www.w3.org/2001/XMLSchema" xmlns:p="http://schemas.microsoft.com/office/2006/metadata/properties" xmlns:ns2="d455814b-bc0f-46b4-9b45-b7042d3eb635" xmlns:ns3="3591e1ee-7812-4bc1-a200-9f1e494ef9b0" targetNamespace="http://schemas.microsoft.com/office/2006/metadata/properties" ma:root="true" ma:fieldsID="b2b74201e39b65d5e10ec3376f92449d" ns2:_="" ns3:_="">
    <xsd:import namespace="d455814b-bc0f-46b4-9b45-b7042d3eb635"/>
    <xsd:import namespace="3591e1ee-7812-4bc1-a200-9f1e494ef9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55814b-bc0f-46b4-9b45-b7042d3eb6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69d814c0-9b3f-4c78-9577-1f6435586df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591e1ee-7812-4bc1-a200-9f1e494ef9b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d0e2c59-f838-4528-9851-39e21eca7d68}" ma:internalName="TaxCatchAll" ma:showField="CatchAllData" ma:web="3591e1ee-7812-4bc1-a200-9f1e494ef9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591e1ee-7812-4bc1-a200-9f1e494ef9b0" xsi:nil="true"/>
    <lcf76f155ced4ddcb4097134ff3c332f xmlns="d455814b-bc0f-46b4-9b45-b7042d3eb63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38BB66-17E7-482B-B5D1-61EF16014F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55814b-bc0f-46b4-9b45-b7042d3eb635"/>
    <ds:schemaRef ds:uri="3591e1ee-7812-4bc1-a200-9f1e494ef9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AD4D87-2EC9-4AC9-8837-B4A162CBE725}">
  <ds:schemaRefs>
    <ds:schemaRef ds:uri="http://schemas.microsoft.com/sharepoint/v3/contenttype/forms"/>
  </ds:schemaRefs>
</ds:datastoreItem>
</file>

<file path=customXml/itemProps3.xml><?xml version="1.0" encoding="utf-8"?>
<ds:datastoreItem xmlns:ds="http://schemas.openxmlformats.org/officeDocument/2006/customXml" ds:itemID="{54C8B785-B0B6-44EE-91B3-CE108869790A}">
  <ds:schemaRefs>
    <ds:schemaRef ds:uri="http://purl.org/dc/terms/"/>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http://purl.org/dc/elements/1.1/"/>
    <ds:schemaRef ds:uri="d455814b-bc0f-46b4-9b45-b7042d3eb635"/>
    <ds:schemaRef ds:uri="http://schemas.openxmlformats.org/package/2006/metadata/core-properties"/>
    <ds:schemaRef ds:uri="3591e1ee-7812-4bc1-a200-9f1e494ef9b0"/>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61</TotalTime>
  <Words>2765</Words>
  <Application>Microsoft Office PowerPoint</Application>
  <PresentationFormat>Widescreen</PresentationFormat>
  <Paragraphs>319</Paragraphs>
  <Slides>131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131</vt:i4>
      </vt:variant>
    </vt:vector>
  </HeadingPairs>
  <TitlesOfParts>
    <vt:vector size="140" baseType="lpstr">
      <vt:lpstr>-apple-system</vt:lpstr>
      <vt:lpstr>Aptos</vt:lpstr>
      <vt:lpstr>Aptos Display</vt:lpstr>
      <vt:lpstr>arial</vt:lpstr>
      <vt:lpstr>arial</vt:lpstr>
      <vt:lpstr>Inter</vt:lpstr>
      <vt:lpstr>Söhne</vt:lpstr>
      <vt:lpstr>unset</vt:lpstr>
      <vt:lpstr>Office Theme</vt:lpstr>
      <vt:lpstr>PowerPoint Presentation</vt:lpstr>
      <vt:lpstr>PowerPoint Presentation</vt:lpstr>
      <vt:lpstr>PowerPoint Presentation</vt:lpstr>
      <vt:lpstr>Project Planning</vt:lpstr>
      <vt:lpstr>Project Planning</vt:lpstr>
      <vt:lpstr>Project Planning</vt:lpstr>
      <vt:lpstr>PowerPoint Presentation</vt:lpstr>
      <vt:lpstr>PowerPoint Presentation</vt:lpstr>
      <vt:lpstr>Work Breakdown Structure (WBS) </vt:lpstr>
      <vt:lpstr>PowerPoint Presentation</vt:lpstr>
      <vt:lpstr>PowerPoint Presentation</vt:lpstr>
      <vt:lpstr>PowerPoint Presentation</vt:lpstr>
      <vt:lpstr>PowerPoint Presentation</vt:lpstr>
      <vt:lpstr>Project monitoring and controling</vt:lpstr>
      <vt:lpstr>Project monitoring and controlling</vt:lpstr>
      <vt:lpstr>PowerPoint Presentation</vt:lpstr>
      <vt:lpstr>PowerPoint Presentation</vt:lpstr>
      <vt:lpstr>Project Closing</vt:lpstr>
      <vt:lpstr>Project Closing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Integration Management</vt:lpstr>
      <vt:lpstr>PIM</vt:lpstr>
      <vt:lpstr>PI vs PM</vt:lpstr>
      <vt:lpstr>PowerPoint Presentation</vt:lpstr>
      <vt:lpstr>PowerPoint Presentation</vt:lpstr>
      <vt:lpstr>Project Integration Management</vt:lpstr>
      <vt:lpstr>PowerPoint Presentation</vt:lpstr>
      <vt:lpstr>PowerPoint Presentation</vt:lpstr>
      <vt:lpstr>PowerPoint Presentation</vt:lpstr>
      <vt:lpstr>PowerPoint Presentation</vt:lpstr>
      <vt:lpstr>PowerPoint Presentation</vt:lpstr>
      <vt:lpstr>PowerPoint Presentation</vt:lpstr>
      <vt:lpstr>Project Integration Management</vt:lpstr>
      <vt:lpstr>Project Integration Management</vt:lpstr>
      <vt:lpstr>Project Integration Management</vt:lpstr>
      <vt:lpstr>Project Integration Management</vt:lpstr>
      <vt:lpstr>Work Performance Data</vt:lpstr>
      <vt:lpstr>Work Performance Data</vt:lpstr>
      <vt:lpstr>Project Integration Management</vt:lpstr>
      <vt:lpstr>Project Integration Management</vt:lpstr>
      <vt:lpstr>Project Integration Management</vt:lpstr>
      <vt:lpstr>Project Integration Management</vt:lpstr>
      <vt:lpstr>Project Integration Management</vt:lpstr>
      <vt:lpstr>Project Integration Management</vt:lpstr>
      <vt:lpstr>Project Integration Management</vt:lpstr>
      <vt:lpstr>Project Integration Management</vt:lpstr>
      <vt:lpstr>Project Integration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 Surendra</dc:creator>
  <cp:lastModifiedBy>KC, Surendra</cp:lastModifiedBy>
  <cp:revision>6</cp:revision>
  <dcterms:created xsi:type="dcterms:W3CDTF">2024-12-03T12:57:15Z</dcterms:created>
  <dcterms:modified xsi:type="dcterms:W3CDTF">2024-12-09T01:42:51Z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0x01010025608FC1AF54D449872153F805ACE6EF</vt:lpwstr>
  </property>
  <property fmtid="{D5CDD505-2E9C-101B-9397-08002B2CF9AE}" pid="3" name="MediaServiceImageTags">
    <vt:lpwstr/>
  </property>
</Properties>
</file>